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4"/>
  </p:notesMasterIdLst>
  <p:sldIdLst>
    <p:sldId id="3723" r:id="rId5"/>
    <p:sldId id="3724" r:id="rId6"/>
    <p:sldId id="3728" r:id="rId7"/>
    <p:sldId id="258" r:id="rId8"/>
    <p:sldId id="3702" r:id="rId9"/>
    <p:sldId id="260" r:id="rId10"/>
    <p:sldId id="3730" r:id="rId11"/>
    <p:sldId id="3736" r:id="rId12"/>
    <p:sldId id="3739" r:id="rId13"/>
    <p:sldId id="3738" r:id="rId14"/>
    <p:sldId id="3732" r:id="rId15"/>
    <p:sldId id="3731" r:id="rId16"/>
    <p:sldId id="3733" r:id="rId17"/>
    <p:sldId id="3734" r:id="rId18"/>
    <p:sldId id="3735" r:id="rId19"/>
    <p:sldId id="3737" r:id="rId20"/>
    <p:sldId id="3727" r:id="rId21"/>
    <p:sldId id="3740" r:id="rId22"/>
    <p:sldId id="371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29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F"/>
    <a:srgbClr val="4472C4"/>
    <a:srgbClr val="EDF7F7"/>
    <a:srgbClr val="00BAC0"/>
    <a:srgbClr val="18B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8" autoAdjust="0"/>
    <p:restoredTop sz="78143" autoAdjust="0"/>
  </p:normalViewPr>
  <p:slideViewPr>
    <p:cSldViewPr snapToGrid="0">
      <p:cViewPr varScale="1">
        <p:scale>
          <a:sx n="112" d="100"/>
          <a:sy n="112" d="100"/>
        </p:scale>
        <p:origin x="3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9567D-8696-4C39-A442-FC1C1CF01D1B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C4BF4-1412-4724-9E2C-222B03397F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1190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C4BF4-1412-4724-9E2C-222B03397F3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71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C4BF4-1412-4724-9E2C-222B03397F3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8705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 from the coronavirus website:  "Directions will continue to be enforced through spot checks by Victoria Police and use of emergency powers by the Department of Health and Human Services Authorised Officers“</a:t>
            </a:r>
          </a:p>
          <a:p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can they do to help? And what resources do we have to give them</a:t>
            </a: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i.e. https://www.coronavirus.vic.gov.au/signs-posters-and-templates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C4BF4-1412-4724-9E2C-222B03397F3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9253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C4BF4-1412-4724-9E2C-222B03397F3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203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 here for more detail: https://www.coronavirus.vic.gov.au/face-masks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C4BF4-1412-4724-9E2C-222B03397F3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9779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C4BF4-1412-4724-9E2C-222B03397F3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9910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C4BF4-1412-4724-9E2C-222B03397F3C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876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DF076-E3CE-4B10-96B7-FDE70AAFB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82F913-26B0-474F-A0FA-9ED5D8F92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3402-E50A-4A53-BFCE-89542B890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0B3-CC79-47BD-B791-2C7C7A8B8608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F58A7-7A2F-4445-9835-2AFCC4AA7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7B645-3777-4BAF-864F-B2CF99BD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2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A8AA0-E26D-4866-AA56-30351E10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DB9EF-7383-409F-9444-AF3E05FC1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A7617-2AAC-4AD3-B431-8B7ED6C5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0B3-CC79-47BD-B791-2C7C7A8B8608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34AC6-7B7C-4C7D-8978-476CB610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E972E-35CE-493B-909D-B53FC3CE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505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065D7A-D895-4C29-8D9F-B5C8C3A2C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02A30-0232-4858-80F6-F695E0CA2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4B620-A813-476A-B920-A285D2EC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0B3-CC79-47BD-B791-2C7C7A8B8608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B9938-57AA-4630-9434-3BDA21845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5E64E-D2C8-49F1-A951-52C619FB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79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0950BB-0E02-7B44-8ECE-F535ED2CF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671EE8-B701-624C-ADC5-649257096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73" y="2539049"/>
            <a:ext cx="9926568" cy="3285871"/>
          </a:xfrm>
        </p:spPr>
        <p:txBody>
          <a:bodyPr/>
          <a:lstStyle>
            <a:lvl1pPr>
              <a:defRPr i="1">
                <a:solidFill>
                  <a:srgbClr val="4472C4"/>
                </a:solidFill>
              </a:defRPr>
            </a:lvl1pPr>
            <a:lvl2pPr>
              <a:defRPr i="1">
                <a:solidFill>
                  <a:srgbClr val="4472C4"/>
                </a:solidFill>
              </a:defRPr>
            </a:lvl2pPr>
            <a:lvl3pPr>
              <a:defRPr i="1">
                <a:solidFill>
                  <a:srgbClr val="4472C4"/>
                </a:solidFill>
              </a:defRPr>
            </a:lvl3pPr>
            <a:lvl4pPr>
              <a:defRPr i="1">
                <a:solidFill>
                  <a:srgbClr val="4472C4"/>
                </a:solidFill>
              </a:defRPr>
            </a:lvl4pPr>
            <a:lvl5pPr>
              <a:defRPr i="1">
                <a:solidFill>
                  <a:srgbClr val="4472C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7D1B2B-2B3A-6844-9D39-1C6EF45A9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873" y="952527"/>
            <a:ext cx="9926568" cy="1053287"/>
          </a:xfrm>
        </p:spPr>
        <p:txBody>
          <a:bodyPr lIns="0" tIns="0" rIns="0" bIns="0">
            <a:noAutofit/>
          </a:bodyPr>
          <a:lstStyle>
            <a:lvl1pPr>
              <a:defRPr sz="2100" i="1">
                <a:solidFill>
                  <a:srgbClr val="4472C4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6FCE4089-95C6-5248-B45E-2C8B8C41DBCA}"/>
              </a:ext>
            </a:extLst>
          </p:cNvPr>
          <p:cNvSpPr txBox="1"/>
          <p:nvPr userDrawn="1"/>
        </p:nvSpPr>
        <p:spPr>
          <a:xfrm>
            <a:off x="407988" y="6214914"/>
            <a:ext cx="891672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lc="http://schemas.openxmlformats.org/drawingml/2006/lockedCanvas" xmlns="" val="1"/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521356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042710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564068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085423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606779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3128134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649490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4170846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900">
                <a:solidFill>
                  <a:srgbClr val="FFFFFF"/>
                </a:solidFill>
              </a:defRPr>
            </a:pPr>
            <a:r>
              <a:rPr lang="en-AU" sz="1000" b="0" i="0">
                <a:solidFill>
                  <a:srgbClr val="0077BE"/>
                </a:solidFill>
                <a:latin typeface="VIC" pitchFamily="2" charset="77"/>
              </a:rPr>
              <a:t>All Victorian Businesses are required to have a </a:t>
            </a:r>
            <a:r>
              <a:rPr lang="en-AU" sz="1000" b="0" i="0" err="1">
                <a:solidFill>
                  <a:srgbClr val="0077BE"/>
                </a:solidFill>
                <a:latin typeface="VIC" pitchFamily="2" charset="77"/>
              </a:rPr>
              <a:t>COVIDSafe</a:t>
            </a:r>
            <a:r>
              <a:rPr lang="en-AU" sz="1000" b="0" i="0">
                <a:solidFill>
                  <a:srgbClr val="0077BE"/>
                </a:solidFill>
                <a:latin typeface="VIC" pitchFamily="2" charset="77"/>
              </a:rPr>
              <a:t> Plan. Need help? Visit </a:t>
            </a:r>
            <a:r>
              <a:rPr lang="en-AU" sz="1000" b="0" i="0">
                <a:solidFill>
                  <a:srgbClr val="0077BE"/>
                </a:solidFill>
                <a:latin typeface="VIC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coronavirus.vic.gov.au </a:t>
            </a:r>
            <a:r>
              <a:rPr lang="en-AU" sz="1000" b="0" i="0">
                <a:solidFill>
                  <a:srgbClr val="0077BE"/>
                </a:solidFill>
                <a:latin typeface="VIC" pitchFamily="2" charset="77"/>
              </a:rPr>
              <a:t> or call the Business Hotline 13 22 15 </a:t>
            </a:r>
          </a:p>
          <a:p>
            <a:pPr>
              <a:defRPr sz="900">
                <a:solidFill>
                  <a:srgbClr val="FFFFFF"/>
                </a:solidFill>
              </a:defRPr>
            </a:pPr>
            <a:r>
              <a:rPr lang="en-AU" sz="1000" b="0" i="0">
                <a:solidFill>
                  <a:srgbClr val="0077BE"/>
                </a:solidFill>
                <a:latin typeface="VIC" pitchFamily="2" charset="77"/>
              </a:rPr>
              <a:t>Do you need support? For more information on testing and support payments, visit </a:t>
            </a:r>
            <a:r>
              <a:rPr lang="en-AU" sz="1000" b="0" i="0">
                <a:solidFill>
                  <a:srgbClr val="0077BE"/>
                </a:solidFill>
                <a:latin typeface="VIC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coronavirus.vic.gov.au</a:t>
            </a:r>
            <a:r>
              <a:rPr lang="en-AU" sz="1000" b="0" i="0">
                <a:solidFill>
                  <a:srgbClr val="0077BE"/>
                </a:solidFill>
                <a:latin typeface="VIC" pitchFamily="2" charset="77"/>
              </a:rPr>
              <a:t> or call 1800 675 398 </a:t>
            </a:r>
          </a:p>
        </p:txBody>
      </p:sp>
    </p:spTree>
    <p:extLst>
      <p:ext uri="{BB962C8B-B14F-4D97-AF65-F5344CB8AC3E}">
        <p14:creationId xmlns:p14="http://schemas.microsoft.com/office/powerpoint/2010/main" val="940060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Key Issues Box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1D9F5E-9C0B-574A-A9C4-4C2CF111A7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BE12E8-7A9A-2245-BABC-25136DA91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73" y="2539049"/>
            <a:ext cx="9926568" cy="3285871"/>
          </a:xfrm>
        </p:spPr>
        <p:txBody>
          <a:bodyPr/>
          <a:lstStyle>
            <a:lvl1pPr>
              <a:defRPr i="1">
                <a:solidFill>
                  <a:srgbClr val="4472C4"/>
                </a:solidFill>
                <a:latin typeface="VIC" pitchFamily="2" charset="77"/>
              </a:defRPr>
            </a:lvl1pPr>
            <a:lvl2pPr>
              <a:defRPr i="1">
                <a:solidFill>
                  <a:srgbClr val="4472C4"/>
                </a:solidFill>
                <a:latin typeface="VIC" pitchFamily="2" charset="77"/>
              </a:defRPr>
            </a:lvl2pPr>
            <a:lvl3pPr>
              <a:defRPr i="1">
                <a:solidFill>
                  <a:srgbClr val="4472C4"/>
                </a:solidFill>
                <a:latin typeface="VIC" pitchFamily="2" charset="77"/>
              </a:defRPr>
            </a:lvl3pPr>
            <a:lvl4pPr>
              <a:defRPr i="1">
                <a:solidFill>
                  <a:srgbClr val="4472C4"/>
                </a:solidFill>
                <a:latin typeface="VIC" pitchFamily="2" charset="77"/>
              </a:defRPr>
            </a:lvl4pPr>
            <a:lvl5pPr>
              <a:defRPr i="1">
                <a:solidFill>
                  <a:srgbClr val="4472C4"/>
                </a:solidFill>
                <a:latin typeface="VIC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D8C950-0C92-5545-9AAC-AA4547465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873" y="952527"/>
            <a:ext cx="9926568" cy="1053287"/>
          </a:xfrm>
        </p:spPr>
        <p:txBody>
          <a:bodyPr lIns="0" tIns="0" rIns="0" bIns="0">
            <a:noAutofit/>
          </a:bodyPr>
          <a:lstStyle>
            <a:lvl1pPr>
              <a:defRPr sz="2100" i="1">
                <a:solidFill>
                  <a:srgbClr val="4472C4"/>
                </a:solidFill>
                <a:latin typeface="VIC" pitchFamily="2" charset="77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9C5BDF34-97E5-7E43-9BDF-F0F9AC451E77}"/>
              </a:ext>
            </a:extLst>
          </p:cNvPr>
          <p:cNvSpPr txBox="1"/>
          <p:nvPr userDrawn="1"/>
        </p:nvSpPr>
        <p:spPr>
          <a:xfrm>
            <a:off x="407988" y="6214914"/>
            <a:ext cx="891672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lc="http://schemas.openxmlformats.org/drawingml/2006/lockedCanvas" xmlns="" val="1"/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521356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042710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564068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085423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606779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3128134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649490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4170846" algn="l" defTabSz="5213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900">
                <a:solidFill>
                  <a:srgbClr val="FFFFFF"/>
                </a:solidFill>
              </a:defRPr>
            </a:pPr>
            <a:r>
              <a:rPr lang="en-AU" sz="1000" b="0" i="0">
                <a:solidFill>
                  <a:srgbClr val="0077BE"/>
                </a:solidFill>
                <a:latin typeface="VIC" pitchFamily="2" charset="77"/>
              </a:rPr>
              <a:t>All Victorian Businesses are required to have a </a:t>
            </a:r>
            <a:r>
              <a:rPr lang="en-AU" sz="1000" b="0" i="0" err="1">
                <a:solidFill>
                  <a:srgbClr val="0077BE"/>
                </a:solidFill>
                <a:latin typeface="VIC" pitchFamily="2" charset="77"/>
              </a:rPr>
              <a:t>COVIDSafe</a:t>
            </a:r>
            <a:r>
              <a:rPr lang="en-AU" sz="1000" b="0" i="0">
                <a:solidFill>
                  <a:srgbClr val="0077BE"/>
                </a:solidFill>
                <a:latin typeface="VIC" pitchFamily="2" charset="77"/>
              </a:rPr>
              <a:t> Plan. Need help? Visit </a:t>
            </a:r>
            <a:r>
              <a:rPr lang="en-AU" sz="1000" b="0" i="0">
                <a:solidFill>
                  <a:srgbClr val="0077BE"/>
                </a:solidFill>
                <a:latin typeface="VIC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coronavirus.vic.gov.au </a:t>
            </a:r>
            <a:r>
              <a:rPr lang="en-AU" sz="1000" b="0" i="0">
                <a:solidFill>
                  <a:srgbClr val="0077BE"/>
                </a:solidFill>
                <a:latin typeface="VIC" pitchFamily="2" charset="77"/>
              </a:rPr>
              <a:t> or call the Business Hotline 13 22 15 </a:t>
            </a:r>
          </a:p>
          <a:p>
            <a:pPr>
              <a:defRPr sz="900">
                <a:solidFill>
                  <a:srgbClr val="FFFFFF"/>
                </a:solidFill>
              </a:defRPr>
            </a:pPr>
            <a:r>
              <a:rPr lang="en-AU" sz="1000" b="0" i="0">
                <a:solidFill>
                  <a:srgbClr val="0077BE"/>
                </a:solidFill>
                <a:latin typeface="VIC" pitchFamily="2" charset="77"/>
              </a:rPr>
              <a:t>Do you need support? For more information on testing and support payments, visit </a:t>
            </a:r>
            <a:r>
              <a:rPr lang="en-AU" sz="1000" b="0" i="0">
                <a:solidFill>
                  <a:srgbClr val="0077BE"/>
                </a:solidFill>
                <a:latin typeface="VIC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coronavirus.vic.gov.au</a:t>
            </a:r>
            <a:r>
              <a:rPr lang="en-AU" sz="1000" b="0" i="0">
                <a:solidFill>
                  <a:srgbClr val="0077BE"/>
                </a:solidFill>
                <a:latin typeface="VIC" pitchFamily="2" charset="77"/>
              </a:rPr>
              <a:t> or call 1800 675 398 </a:t>
            </a:r>
          </a:p>
        </p:txBody>
      </p:sp>
    </p:spTree>
    <p:extLst>
      <p:ext uri="{BB962C8B-B14F-4D97-AF65-F5344CB8AC3E}">
        <p14:creationId xmlns:p14="http://schemas.microsoft.com/office/powerpoint/2010/main" val="77444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14CD-B276-4F48-B4CC-254991D4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AD63A-B06B-44C8-81A7-9BDBB7C04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C2834-6144-41F8-9624-B81C804B0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0B3-CC79-47BD-B791-2C7C7A8B8608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06D9B-EBC9-4E54-B4D7-1D652F6D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84A9-7651-4E91-8CC7-76053F4D3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161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0051-EF9B-4690-8963-C6C637D1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90EA1-F4B5-47CE-8AEB-B3A5503BB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9AAA1-B964-4619-913F-64579410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0B3-CC79-47BD-B791-2C7C7A8B8608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26AA4-C1B2-4B17-9EA7-07FF768D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BA3DE-4648-463B-8D77-B180076A6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043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C05CB-1367-4058-A108-281B9C94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E1686-C223-43F3-B55D-0A1345A92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9E269-48FA-437C-8DD6-49397329A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EC057-D70C-4A14-9C2C-43C9514C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0B3-CC79-47BD-B791-2C7C7A8B8608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9284B-B8D5-46FD-AB54-AFAC2C1C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10BDB-4DF3-4F69-8E7C-CA99811A7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017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CC50-8F1C-4764-9C83-E108E5D1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5FBFB-E4D6-4B3B-A4E7-1B2E75B58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E5015-BAA6-411A-9DD5-FD91C8D69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9F87B-2DFA-4D4B-AB8B-6B59FCE3D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269C9-E46F-4B09-AF3C-613E29289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32C5D8-9BA5-4EC3-8BAF-EA217C69E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0B3-CC79-47BD-B791-2C7C7A8B8608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A9A3D9-8C34-480B-97C4-FF058E6B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C11FD8-9B97-4C8E-B01E-D3A744D25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453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C46AA-5C13-4807-B094-0BCF60C5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BDC6F5-A76D-4B56-B0C3-2905C825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0B3-CC79-47BD-B791-2C7C7A8B8608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09205F-B743-4645-8E35-7BE6468C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9D7FB-FC26-429F-8EB3-A57A8506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906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16647-4EFC-41F7-BDB4-640BFF9F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0B3-CC79-47BD-B791-2C7C7A8B8608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E8352B-8D38-45A8-AAF6-D4389E01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39D0F-21E9-4AF5-B3BA-0E6E5B8C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604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F024-D85F-4576-B66A-D33EED45B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2E6E-A74C-483A-82B4-A42B4D9D8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DF5A2-E320-4ACC-9663-850B1A553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9F461-E808-4DFC-B181-740152A5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0B3-CC79-47BD-B791-2C7C7A8B8608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F8D99-43A8-4FC5-90C3-04ADD3C8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BAFE6-8D5D-495A-8E60-9B174B7B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497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6FAFE-151C-47F6-BFA3-DABAF114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18FFE5-4E2A-419E-B76C-4BFF394221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18CEBA-9FA9-4AB3-A8D9-3DCC39F18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53108-D5E7-4A43-A490-D0BE55087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30B3-CC79-47BD-B791-2C7C7A8B8608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6C41B-5E30-4240-8346-8E7A1CC69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1A91F-B0D0-4893-8C4F-FBC7E2F23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205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54E0B6-178B-4CDE-A4E8-8A752A31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14B62-30D0-4689-993A-9378C1CFD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56836-C750-4B80-82FE-C868CDABB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130B3-CC79-47BD-B791-2C7C7A8B8608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0AFE6-4068-4B69-9C20-015842205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2A22A-5BE0-4785-A17E-717F958B2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1CBE5-A9DE-44A3-9F9B-BC7EBA4B74D1}" type="slidenum">
              <a:rPr lang="en-AU" smtClean="0"/>
              <a:t>‹#›</a:t>
            </a:fld>
            <a:endParaRPr lang="en-AU"/>
          </a:p>
        </p:txBody>
      </p:sp>
      <p:sp>
        <p:nvSpPr>
          <p:cNvPr id="7" name="MSIPCMContentMarking" descr="{&quot;HashCode&quot;:-1264680268,&quot;Placement&quot;:&quot;Footer&quot;,&quot;Top&quot;:516.65155,&quot;Left&quot;:446.046448,&quot;SlideWidth&quot;:960,&quot;SlideHeight&quot;:540}">
            <a:extLst>
              <a:ext uri="{FF2B5EF4-FFF2-40B4-BE49-F238E27FC236}">
                <a16:creationId xmlns:a16="http://schemas.microsoft.com/office/drawing/2014/main" id="{64C03389-9936-4280-855F-0E3A347AFE42}"/>
              </a:ext>
            </a:extLst>
          </p:cNvPr>
          <p:cNvSpPr txBox="1"/>
          <p:nvPr userDrawn="1"/>
        </p:nvSpPr>
        <p:spPr>
          <a:xfrm>
            <a:off x="5664790" y="6561475"/>
            <a:ext cx="862419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8720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rgbClr val="4472C4"/>
          </a:solidFill>
          <a:latin typeface="VIC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i="1" kern="1200">
          <a:solidFill>
            <a:srgbClr val="4472C4"/>
          </a:solidFill>
          <a:latin typeface="VIC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i="1" kern="1200">
          <a:solidFill>
            <a:srgbClr val="4472C4"/>
          </a:solidFill>
          <a:latin typeface="VIC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i="1" kern="1200">
          <a:solidFill>
            <a:srgbClr val="4472C4"/>
          </a:solidFill>
          <a:latin typeface="VIC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rgbClr val="4472C4"/>
          </a:solidFill>
          <a:latin typeface="VIC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rgbClr val="4472C4"/>
          </a:solidFill>
          <a:latin typeface="VIC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onavirus.vic.gov.au/public-events-information-for-organise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oronavirus.vic.gov.au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C6455F-99A7-462A-8B33-13E95C68E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0" y="1070554"/>
            <a:ext cx="9926568" cy="1053287"/>
          </a:xfrm>
        </p:spPr>
        <p:txBody>
          <a:bodyPr/>
          <a:lstStyle/>
          <a:p>
            <a:pPr algn="ctr"/>
            <a:br>
              <a:rPr lang="en-AU" sz="4400" dirty="0"/>
            </a:br>
            <a:br>
              <a:rPr lang="en-AU" sz="4400" dirty="0"/>
            </a:br>
            <a:br>
              <a:rPr lang="en-AU" sz="4400" dirty="0"/>
            </a:br>
            <a:r>
              <a:rPr lang="en-AU" sz="4400" i="0" dirty="0">
                <a:solidFill>
                  <a:srgbClr val="0076BF"/>
                </a:solidFill>
              </a:rPr>
              <a:t>Creating a </a:t>
            </a:r>
            <a:r>
              <a:rPr lang="en-AU" sz="4400" i="0" dirty="0" err="1">
                <a:solidFill>
                  <a:srgbClr val="0076BF"/>
                </a:solidFill>
              </a:rPr>
              <a:t>COVIDSafe</a:t>
            </a:r>
            <a:r>
              <a:rPr lang="en-AU" sz="4400" i="0" dirty="0">
                <a:solidFill>
                  <a:srgbClr val="0076BF"/>
                </a:solidFill>
              </a:rPr>
              <a:t> Summer</a:t>
            </a:r>
            <a:br>
              <a:rPr lang="en-AU" sz="4400" dirty="0"/>
            </a:br>
            <a:br>
              <a:rPr lang="en-AU" sz="4400" b="1" i="0" dirty="0"/>
            </a:br>
            <a:endParaRPr lang="en-AU" sz="4400" b="1" i="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73001B1-B561-4E48-B3D2-DDD6B1FE54BB}"/>
              </a:ext>
            </a:extLst>
          </p:cNvPr>
          <p:cNvSpPr txBox="1">
            <a:spLocks/>
          </p:cNvSpPr>
          <p:nvPr/>
        </p:nvSpPr>
        <p:spPr>
          <a:xfrm>
            <a:off x="782364" y="1979021"/>
            <a:ext cx="10627271" cy="10532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i="1" kern="1200">
                <a:solidFill>
                  <a:srgbClr val="4472C4"/>
                </a:solidFill>
                <a:latin typeface="VIC" pitchFamily="2" charset="77"/>
                <a:ea typeface="+mj-ea"/>
                <a:cs typeface="+mj-cs"/>
              </a:defRPr>
            </a:lvl1pPr>
          </a:lstStyle>
          <a:p>
            <a:r>
              <a:rPr lang="en-US" sz="2500" i="0">
                <a:solidFill>
                  <a:srgbClr val="0076BF"/>
                </a:solidFill>
                <a:latin typeface="VIC Medium"/>
              </a:rPr>
              <a:t> </a:t>
            </a:r>
            <a:br>
              <a:rPr lang="en-AU" sz="2800"/>
            </a:br>
            <a:r>
              <a:rPr lang="en-US" sz="2800" i="0">
                <a:solidFill>
                  <a:srgbClr val="0076BF"/>
                </a:solidFill>
                <a:latin typeface="VIC Medium"/>
              </a:rPr>
              <a:t>Helping Victorian businesses stay safe and stay open</a:t>
            </a:r>
            <a:endParaRPr lang="en-US" sz="2500" i="0">
              <a:solidFill>
                <a:srgbClr val="0076BF"/>
              </a:solidFill>
              <a:latin typeface="VIC Medium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751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CFCBC0-7D48-45BD-9846-422022E92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722" y="1407557"/>
            <a:ext cx="6951692" cy="4669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AU" sz="1800" i="0" dirty="0"/>
          </a:p>
          <a:p>
            <a:pPr marL="0" indent="0">
              <a:buNone/>
            </a:pPr>
            <a:r>
              <a:rPr lang="en-AU" sz="1800" i="0" dirty="0"/>
              <a:t>Business are expected to implement </a:t>
            </a:r>
            <a:r>
              <a:rPr lang="en-AU" sz="1800" i="0" dirty="0" err="1"/>
              <a:t>COVIDSafe</a:t>
            </a:r>
            <a:r>
              <a:rPr lang="en-AU" sz="1800" i="0" dirty="0"/>
              <a:t> practises to keep staff, contractors and customers safe.</a:t>
            </a:r>
          </a:p>
          <a:p>
            <a:pPr marL="0" indent="0">
              <a:buNone/>
            </a:pPr>
            <a:r>
              <a:rPr lang="en-AU" sz="1800" i="0" dirty="0"/>
              <a:t>However, when large crowds of people congregate, and are not physically distancing in an indoor space, or in a common area, it can be difficult for a business to manage.</a:t>
            </a:r>
          </a:p>
          <a:p>
            <a:pPr marL="0" indent="0">
              <a:buNone/>
            </a:pPr>
            <a:r>
              <a:rPr lang="en-AU" sz="1800" i="0" dirty="0"/>
              <a:t>The responsible agency in these situations is Victoria Police.</a:t>
            </a:r>
          </a:p>
          <a:p>
            <a:pPr marL="0" indent="0">
              <a:buNone/>
            </a:pPr>
            <a:r>
              <a:rPr lang="en-AU" sz="1800" i="0" dirty="0"/>
              <a:t>Victoria Police can be contacted via 000 if there is a possible risk to public health.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4CD2CBD-66E2-B146-97E0-B87DE7445A59}"/>
              </a:ext>
            </a:extLst>
          </p:cNvPr>
          <p:cNvSpPr txBox="1">
            <a:spLocks/>
          </p:cNvSpPr>
          <p:nvPr/>
        </p:nvSpPr>
        <p:spPr>
          <a:xfrm>
            <a:off x="1191710" y="710282"/>
            <a:ext cx="9926568" cy="10532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i="1" kern="1200">
                <a:solidFill>
                  <a:srgbClr val="4472C4"/>
                </a:solidFill>
                <a:latin typeface="VIC" pitchFamily="2" charset="77"/>
                <a:ea typeface="+mj-ea"/>
                <a:cs typeface="+mj-cs"/>
              </a:defRPr>
            </a:lvl1pPr>
          </a:lstStyle>
          <a:p>
            <a:r>
              <a:rPr lang="en-AU" sz="2500" b="1" i="0">
                <a:solidFill>
                  <a:srgbClr val="0076BF"/>
                </a:solidFill>
              </a:rPr>
              <a:t>Managing crowds</a:t>
            </a:r>
          </a:p>
        </p:txBody>
      </p:sp>
    </p:spTree>
    <p:extLst>
      <p:ext uri="{BB962C8B-B14F-4D97-AF65-F5344CB8AC3E}">
        <p14:creationId xmlns:p14="http://schemas.microsoft.com/office/powerpoint/2010/main" val="190822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F3C395-D96F-4FAE-994E-5542EE3B7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545" y="2109465"/>
            <a:ext cx="7107679" cy="355219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sz="7200" i="0" dirty="0">
                <a:solidFill>
                  <a:srgbClr val="0076BF"/>
                </a:solidFill>
              </a:rPr>
              <a:t>Electronic record keeping is now required in some settings where the density limit of one person per two square metres </a:t>
            </a:r>
            <a:br>
              <a:rPr lang="en-AU" sz="7200" i="0" dirty="0">
                <a:solidFill>
                  <a:srgbClr val="0076BF"/>
                </a:solidFill>
              </a:rPr>
            </a:br>
            <a:r>
              <a:rPr lang="en-AU" sz="7200" i="0" dirty="0">
                <a:solidFill>
                  <a:srgbClr val="0076BF"/>
                </a:solidFill>
              </a:rPr>
              <a:t>is applied, including:</a:t>
            </a:r>
          </a:p>
          <a:p>
            <a:pPr marL="0" indent="0">
              <a:lnSpc>
                <a:spcPct val="120000"/>
              </a:lnSpc>
              <a:buNone/>
            </a:pPr>
            <a:endParaRPr lang="en-AU" sz="7200" i="0" dirty="0">
              <a:solidFill>
                <a:srgbClr val="0076BF"/>
              </a:solidFill>
              <a:highlight>
                <a:srgbClr val="FFFF00"/>
              </a:highlight>
            </a:endParaRPr>
          </a:p>
          <a:p>
            <a:pPr>
              <a:lnSpc>
                <a:spcPct val="120000"/>
              </a:lnSpc>
            </a:pPr>
            <a:r>
              <a:rPr lang="en-AU" sz="7200" i="0" dirty="0">
                <a:solidFill>
                  <a:srgbClr val="0076BF"/>
                </a:solidFill>
              </a:rPr>
              <a:t>Hospitality </a:t>
            </a:r>
          </a:p>
          <a:p>
            <a:pPr>
              <a:lnSpc>
                <a:spcPct val="120000"/>
              </a:lnSpc>
            </a:pPr>
            <a:r>
              <a:rPr lang="en-AU" sz="7200" i="0" dirty="0">
                <a:solidFill>
                  <a:srgbClr val="0076BF"/>
                </a:solidFill>
              </a:rPr>
              <a:t>Personal care and body art services</a:t>
            </a:r>
          </a:p>
          <a:p>
            <a:pPr>
              <a:lnSpc>
                <a:spcPct val="120000"/>
              </a:lnSpc>
            </a:pPr>
            <a:r>
              <a:rPr lang="en-AU" sz="7200" i="0" dirty="0">
                <a:solidFill>
                  <a:srgbClr val="0076BF"/>
                </a:solidFill>
              </a:rPr>
              <a:t>Real estate services </a:t>
            </a:r>
          </a:p>
          <a:p>
            <a:pPr>
              <a:lnSpc>
                <a:spcPct val="120000"/>
              </a:lnSpc>
            </a:pPr>
            <a:r>
              <a:rPr lang="en-AU" sz="7200" i="0" dirty="0">
                <a:solidFill>
                  <a:srgbClr val="0076BF"/>
                </a:solidFill>
              </a:rPr>
              <a:t>Accommodation </a:t>
            </a:r>
          </a:p>
          <a:p>
            <a:pPr>
              <a:lnSpc>
                <a:spcPct val="120000"/>
              </a:lnSpc>
            </a:pPr>
            <a:r>
              <a:rPr lang="en-AU" sz="7200" i="0" dirty="0">
                <a:solidFill>
                  <a:srgbClr val="0076BF"/>
                </a:solidFill>
              </a:rPr>
              <a:t>Tourism operators </a:t>
            </a:r>
          </a:p>
          <a:p>
            <a:pPr marL="0" indent="0">
              <a:lnSpc>
                <a:spcPct val="120000"/>
              </a:lnSpc>
              <a:buNone/>
            </a:pPr>
            <a:endParaRPr lang="en-AU" sz="5500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7305F-E2C8-4C7B-B7E7-0A2501F5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500" b="1" i="0">
                <a:solidFill>
                  <a:srgbClr val="0076BF"/>
                </a:solidFill>
              </a:rPr>
              <a:t>Electronic Record Keeping</a:t>
            </a:r>
          </a:p>
        </p:txBody>
      </p:sp>
    </p:spTree>
    <p:extLst>
      <p:ext uri="{BB962C8B-B14F-4D97-AF65-F5344CB8AC3E}">
        <p14:creationId xmlns:p14="http://schemas.microsoft.com/office/powerpoint/2010/main" val="168236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72A07F-4020-4B0B-B07E-1B342F97A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08" y="1505675"/>
            <a:ext cx="7616364" cy="360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i="0" dirty="0">
                <a:solidFill>
                  <a:srgbClr val="0076BF"/>
                </a:solidFill>
              </a:rPr>
              <a:t>The Victorian Government QR Code Service is free for all Victorian businesses and venues. </a:t>
            </a:r>
            <a:br>
              <a:rPr lang="en-AU" sz="1800" i="0" dirty="0">
                <a:solidFill>
                  <a:srgbClr val="0076BF"/>
                </a:solidFill>
              </a:rPr>
            </a:br>
            <a:r>
              <a:rPr lang="en-AU" sz="1800" i="0" dirty="0">
                <a:solidFill>
                  <a:srgbClr val="0076BF"/>
                </a:solidFill>
              </a:rPr>
              <a:t>These records help contact tracers in the event </a:t>
            </a:r>
            <a:r>
              <a:rPr lang="en-AU" sz="1800" i="0" dirty="0">
                <a:solidFill>
                  <a:srgbClr val="FF0000"/>
                </a:solidFill>
              </a:rPr>
              <a:t>that</a:t>
            </a:r>
            <a:r>
              <a:rPr lang="en-AU" sz="1800" i="0" dirty="0">
                <a:solidFill>
                  <a:srgbClr val="0076BF"/>
                </a:solidFill>
              </a:rPr>
              <a:t> a positive case of coronavirus (COVID-19) is identified.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2AA352-3EF8-41CC-8230-4369B1E83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27" y="162483"/>
            <a:ext cx="10956374" cy="1741193"/>
          </a:xfrm>
        </p:spPr>
        <p:txBody>
          <a:bodyPr/>
          <a:lstStyle/>
          <a:p>
            <a:r>
              <a:rPr lang="en-AU" sz="2500" b="1" i="0">
                <a:solidFill>
                  <a:srgbClr val="0076BF"/>
                </a:solidFill>
              </a:rPr>
              <a:t>The Victorian Government QR Code Service</a:t>
            </a:r>
          </a:p>
        </p:txBody>
      </p:sp>
      <p:pic>
        <p:nvPicPr>
          <p:cNvPr id="5" name="Picture 4" descr="A picture containing text, gallery, indoor, scene&#10;&#10;Description automatically generated">
            <a:extLst>
              <a:ext uri="{FF2B5EF4-FFF2-40B4-BE49-F238E27FC236}">
                <a16:creationId xmlns:a16="http://schemas.microsoft.com/office/drawing/2014/main" id="{3F2ED5BD-124C-40BE-A1B3-BE6CB408D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8" y="2645626"/>
            <a:ext cx="3471144" cy="29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2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B296D0-C161-4B28-83CC-20B07E258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477" y="2013562"/>
            <a:ext cx="9926568" cy="3285871"/>
          </a:xfrm>
        </p:spPr>
        <p:txBody>
          <a:bodyPr/>
          <a:lstStyle/>
          <a:p>
            <a:pPr lvl="0"/>
            <a:r>
              <a:rPr lang="en-AU" sz="1800" i="0" dirty="0">
                <a:solidFill>
                  <a:srgbClr val="0076BF"/>
                </a:solidFill>
              </a:rPr>
              <a:t>Step 1: </a:t>
            </a:r>
            <a:r>
              <a:rPr lang="en-AU" sz="1800" i="0" u="dotted" dirty="0">
                <a:solidFill>
                  <a:srgbClr val="0076BF"/>
                </a:solidFill>
              </a:rPr>
              <a:t>Register your business at coronavirus.vic.gov.au/</a:t>
            </a:r>
            <a:r>
              <a:rPr lang="en-AU" sz="1800" i="0" u="dotted" dirty="0" err="1">
                <a:solidFill>
                  <a:srgbClr val="0076BF"/>
                </a:solidFill>
              </a:rPr>
              <a:t>qrcode</a:t>
            </a:r>
            <a:endParaRPr lang="en-AU" sz="1800" i="0" dirty="0">
              <a:solidFill>
                <a:srgbClr val="0076BF"/>
              </a:solidFill>
            </a:endParaRPr>
          </a:p>
          <a:p>
            <a:pPr lvl="0"/>
            <a:r>
              <a:rPr lang="en-AU" sz="1800" i="0" dirty="0">
                <a:solidFill>
                  <a:srgbClr val="0076BF"/>
                </a:solidFill>
              </a:rPr>
              <a:t>Step 2: Download, print and display your QR code</a:t>
            </a:r>
          </a:p>
          <a:p>
            <a:pPr lvl="0"/>
            <a:r>
              <a:rPr lang="en-AU" sz="1800" i="0" dirty="0">
                <a:solidFill>
                  <a:srgbClr val="0076BF"/>
                </a:solidFill>
              </a:rPr>
              <a:t>Step 3: Get customers to scan the code and check in.</a:t>
            </a:r>
          </a:p>
          <a:p>
            <a:pPr marL="0" lv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DFC8E0-7BCE-4CBD-AFB1-AA86ED4C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477" y="891567"/>
            <a:ext cx="10407046" cy="1502238"/>
          </a:xfrm>
        </p:spPr>
        <p:txBody>
          <a:bodyPr/>
          <a:lstStyle/>
          <a:p>
            <a:r>
              <a:rPr lang="en-AU" sz="2500" b="1" i="0">
                <a:solidFill>
                  <a:srgbClr val="0076BF"/>
                </a:solidFill>
              </a:rPr>
              <a:t>Using the Victorian Government’s new QR code service is easy</a:t>
            </a:r>
            <a:r>
              <a:rPr lang="en-AU" sz="2500" i="0">
                <a:solidFill>
                  <a:srgbClr val="0076BF"/>
                </a:solidFill>
              </a:rPr>
              <a:t>.</a:t>
            </a:r>
            <a:br>
              <a:rPr lang="en-AU" sz="2500" i="0">
                <a:solidFill>
                  <a:srgbClr val="0076BF"/>
                </a:solidFill>
              </a:rPr>
            </a:br>
            <a:endParaRPr lang="en-AU" sz="2500" i="0">
              <a:solidFill>
                <a:srgbClr val="0076BF"/>
              </a:solidFill>
            </a:endParaRPr>
          </a:p>
        </p:txBody>
      </p:sp>
      <p:pic>
        <p:nvPicPr>
          <p:cNvPr id="5" name="Picture 4" descr="A picture containing text, person, people&#10;&#10;Description automatically generated">
            <a:extLst>
              <a:ext uri="{FF2B5EF4-FFF2-40B4-BE49-F238E27FC236}">
                <a16:creationId xmlns:a16="http://schemas.microsoft.com/office/drawing/2014/main" id="{57B3694B-9EC3-4078-9A9E-265E46C55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50" y="3164034"/>
            <a:ext cx="2668714" cy="22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1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1BC0C0-CA56-433C-B7A4-9F79B236F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745" y="1699925"/>
            <a:ext cx="9982958" cy="35917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dirty="0"/>
          </a:p>
          <a:p>
            <a:r>
              <a:rPr lang="en-AU" sz="1800" i="0" dirty="0">
                <a:solidFill>
                  <a:srgbClr val="0076BF"/>
                </a:solidFill>
              </a:rPr>
              <a:t>QR codes operate like barcodes, using a smartphone camera to scan the unique code. Some phones may require a free QR code reader app, which is available from app stores.</a:t>
            </a:r>
          </a:p>
          <a:p>
            <a:r>
              <a:rPr lang="en-AU" sz="1800" i="0" dirty="0">
                <a:solidFill>
                  <a:srgbClr val="0076BF"/>
                </a:solidFill>
              </a:rPr>
              <a:t>Once customers scan the QR code they are directed to a web page to enter their contact details. </a:t>
            </a:r>
          </a:p>
          <a:p>
            <a:r>
              <a:rPr lang="en-AU" sz="1800" i="0" dirty="0">
                <a:solidFill>
                  <a:srgbClr val="0076BF"/>
                </a:solidFill>
              </a:rPr>
              <a:t>Their details are automatically saved on Service Victoria's secure servers, meaning businesses don’t have to collect and store the data themselves.</a:t>
            </a:r>
            <a:endParaRPr lang="en-AU" sz="1800" i="0" dirty="0">
              <a:solidFill>
                <a:srgbClr val="0076BF"/>
              </a:solidFill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E2D4CE-51E3-4B24-A0AD-5BACCC2FF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872" y="675061"/>
            <a:ext cx="12364723" cy="1330754"/>
          </a:xfrm>
        </p:spPr>
        <p:txBody>
          <a:bodyPr/>
          <a:lstStyle/>
          <a:p>
            <a:r>
              <a:rPr lang="en-AU" sz="2500" b="1" i="0">
                <a:solidFill>
                  <a:srgbClr val="0076BF"/>
                </a:solidFill>
              </a:rPr>
              <a:t>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3143333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6D1898-518E-45B7-9B40-60D1F44F4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98" y="2084918"/>
            <a:ext cx="7571138" cy="3285871"/>
          </a:xfrm>
        </p:spPr>
        <p:txBody>
          <a:bodyPr>
            <a:normAutofit/>
          </a:bodyPr>
          <a:lstStyle/>
          <a:p>
            <a:r>
              <a:rPr lang="en-AU" sz="1800" i="0" dirty="0">
                <a:solidFill>
                  <a:srgbClr val="0076BF"/>
                </a:solidFill>
              </a:rPr>
              <a:t>If a person who visited your business is later diagnosed with coronavirus (COVID-19), contact tracers can use this data to quickly contact everyone who may have been exposed. Data is only stored for 28 days and only accessed if there is a positive case.</a:t>
            </a:r>
          </a:p>
          <a:p>
            <a:r>
              <a:rPr lang="en-AU" sz="1800" i="0" dirty="0">
                <a:solidFill>
                  <a:srgbClr val="0076BF"/>
                </a:solidFill>
              </a:rPr>
              <a:t>The Victorian Government QR code service is free, secure and convenient but businesses may continue to use other QR code systems that meets the record keeping requirements. </a:t>
            </a:r>
          </a:p>
          <a:p>
            <a:pPr marL="0" indent="0">
              <a:buNone/>
            </a:pPr>
            <a:endParaRPr lang="en-AU" sz="1500" i="0" dirty="0">
              <a:solidFill>
                <a:srgbClr val="0076BF"/>
              </a:solidFill>
            </a:endParaRP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4F847B-D5A6-450C-85C4-B6E6B3A1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500" b="1" i="0">
                <a:solidFill>
                  <a:srgbClr val="0076BF"/>
                </a:solidFill>
              </a:rPr>
              <a:t>Why should I use the Victorian Government’s QR Code Service? </a:t>
            </a:r>
          </a:p>
        </p:txBody>
      </p:sp>
    </p:spTree>
    <p:extLst>
      <p:ext uri="{BB962C8B-B14F-4D97-AF65-F5344CB8AC3E}">
        <p14:creationId xmlns:p14="http://schemas.microsoft.com/office/powerpoint/2010/main" val="1475487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CFCBC0-7D48-45BD-9846-422022E92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802" y="1330148"/>
            <a:ext cx="9800018" cy="5057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sz="1800" i="0" dirty="0">
                <a:solidFill>
                  <a:srgbClr val="0076BF"/>
                </a:solidFill>
              </a:rPr>
              <a:t>The Public Events Framework allows for larger gatherings of people at public events. </a:t>
            </a:r>
            <a:endParaRPr lang="en-US" sz="1800" i="0" dirty="0">
              <a:solidFill>
                <a:srgbClr val="0076BF"/>
              </a:solidFill>
            </a:endParaRPr>
          </a:p>
          <a:p>
            <a:pPr marL="0" indent="0">
              <a:buNone/>
            </a:pPr>
            <a:br>
              <a:rPr lang="en-US" sz="1800" i="0" dirty="0">
                <a:solidFill>
                  <a:srgbClr val="0076BF"/>
                </a:solidFill>
              </a:rPr>
            </a:br>
            <a:r>
              <a:rPr lang="en-US" sz="1800" i="0" dirty="0">
                <a:solidFill>
                  <a:srgbClr val="0076BF"/>
                </a:solidFill>
              </a:rPr>
              <a:t>The event </a:t>
            </a:r>
            <a:r>
              <a:rPr lang="en-US" sz="1800" i="0" dirty="0" err="1">
                <a:solidFill>
                  <a:srgbClr val="0076BF"/>
                </a:solidFill>
              </a:rPr>
              <a:t>organiser</a:t>
            </a:r>
            <a:r>
              <a:rPr lang="en-US" sz="1800" i="0" dirty="0">
                <a:solidFill>
                  <a:srgbClr val="0076BF"/>
                </a:solidFill>
              </a:rPr>
              <a:t> must seek approval from the Victorian Government and comply with the requirements. </a:t>
            </a:r>
          </a:p>
          <a:p>
            <a:pPr marL="0" indent="0">
              <a:buNone/>
            </a:pPr>
            <a:endParaRPr lang="en-AU" sz="1800" i="0" dirty="0">
              <a:solidFill>
                <a:srgbClr val="0076BF"/>
              </a:solidFill>
            </a:endParaRPr>
          </a:p>
          <a:p>
            <a:pPr marL="0" indent="0">
              <a:buNone/>
            </a:pPr>
            <a:r>
              <a:rPr lang="en-AU" sz="1800" i="0" dirty="0">
                <a:solidFill>
                  <a:srgbClr val="0076BF"/>
                </a:solidFill>
              </a:rPr>
              <a:t>A three-tiered system is used to ensure the appropriate level of public health oversight is applied to public events. </a:t>
            </a:r>
            <a:br>
              <a:rPr lang="en-AU" sz="1800" i="0" dirty="0">
                <a:solidFill>
                  <a:srgbClr val="0076BF"/>
                </a:solidFill>
              </a:rPr>
            </a:br>
            <a:endParaRPr lang="en-AU" sz="1800" i="0" dirty="0">
              <a:solidFill>
                <a:srgbClr val="0076BF"/>
              </a:solidFill>
            </a:endParaRPr>
          </a:p>
          <a:p>
            <a:pPr marL="0" indent="0">
              <a:buNone/>
            </a:pPr>
            <a:r>
              <a:rPr lang="en-AU" sz="1800" b="1" i="0" dirty="0">
                <a:solidFill>
                  <a:srgbClr val="0076BF"/>
                </a:solidFill>
              </a:rPr>
              <a:t>Tier 1:  </a:t>
            </a:r>
            <a:r>
              <a:rPr lang="en-AU" sz="1800" i="0" dirty="0">
                <a:solidFill>
                  <a:srgbClr val="0076BF"/>
                </a:solidFill>
              </a:rPr>
              <a:t>More than 5,000 attendees </a:t>
            </a:r>
          </a:p>
          <a:p>
            <a:pPr marL="0" indent="0">
              <a:buNone/>
            </a:pPr>
            <a:r>
              <a:rPr lang="en-AU" sz="1800" b="1" i="0" dirty="0">
                <a:solidFill>
                  <a:srgbClr val="0076BF"/>
                </a:solidFill>
              </a:rPr>
              <a:t>Tier 2:  </a:t>
            </a:r>
            <a:r>
              <a:rPr lang="en-AU" sz="1800" i="0" dirty="0">
                <a:solidFill>
                  <a:srgbClr val="0076BF"/>
                </a:solidFill>
              </a:rPr>
              <a:t>Between 1000 to 5,000 attendees </a:t>
            </a:r>
          </a:p>
          <a:p>
            <a:pPr marL="0" indent="0">
              <a:buNone/>
            </a:pPr>
            <a:r>
              <a:rPr lang="en-AU" sz="1800" b="1" i="0" dirty="0">
                <a:solidFill>
                  <a:srgbClr val="0076BF"/>
                </a:solidFill>
              </a:rPr>
              <a:t>Tier 3:  </a:t>
            </a:r>
            <a:r>
              <a:rPr lang="en-AU" sz="1800" i="0" dirty="0">
                <a:solidFill>
                  <a:srgbClr val="0076BF"/>
                </a:solidFill>
              </a:rPr>
              <a:t>Less than 1000 attendees </a:t>
            </a:r>
          </a:p>
          <a:p>
            <a:pPr marL="0" indent="0">
              <a:buNone/>
            </a:pPr>
            <a:br>
              <a:rPr lang="en-AU" sz="1800" i="0" dirty="0">
                <a:solidFill>
                  <a:srgbClr val="0076BF"/>
                </a:solidFill>
              </a:rPr>
            </a:br>
            <a:r>
              <a:rPr lang="en-AU" sz="1800" i="0" dirty="0">
                <a:solidFill>
                  <a:srgbClr val="0076BF"/>
                </a:solidFill>
              </a:rPr>
              <a:t>For more information:</a:t>
            </a:r>
            <a:br>
              <a:rPr lang="en-AU" sz="1800" i="0" dirty="0">
                <a:solidFill>
                  <a:srgbClr val="0076BF"/>
                </a:solidFill>
              </a:rPr>
            </a:br>
            <a:r>
              <a:rPr lang="en-AU" sz="1800" i="0" dirty="0">
                <a:solidFill>
                  <a:srgbClr val="0076B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https://www.coronavirus.vic.gov.au/public-events-information-for-organisers</a:t>
            </a:r>
            <a:r>
              <a:rPr lang="en-AU" sz="1800" i="0" dirty="0">
                <a:solidFill>
                  <a:srgbClr val="0076BF"/>
                </a:solidFill>
              </a:rPr>
              <a:t> </a:t>
            </a:r>
          </a:p>
          <a:p>
            <a:pPr marL="0" indent="0">
              <a:buNone/>
            </a:pPr>
            <a:endParaRPr lang="en-AU" sz="1400" i="0" dirty="0"/>
          </a:p>
          <a:p>
            <a:pPr marL="0" indent="0">
              <a:buNone/>
            </a:pPr>
            <a:endParaRPr lang="en-AU" sz="1400" i="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4CD2CBD-66E2-B146-97E0-B87DE7445A59}"/>
              </a:ext>
            </a:extLst>
          </p:cNvPr>
          <p:cNvSpPr txBox="1">
            <a:spLocks/>
          </p:cNvSpPr>
          <p:nvPr/>
        </p:nvSpPr>
        <p:spPr>
          <a:xfrm>
            <a:off x="1073722" y="470714"/>
            <a:ext cx="9926568" cy="10532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i="1" kern="1200">
                <a:solidFill>
                  <a:srgbClr val="4472C4"/>
                </a:solidFill>
                <a:latin typeface="VIC" pitchFamily="2" charset="77"/>
                <a:ea typeface="+mj-ea"/>
                <a:cs typeface="+mj-cs"/>
              </a:defRPr>
            </a:lvl1pPr>
          </a:lstStyle>
          <a:p>
            <a:r>
              <a:rPr lang="en-AU" sz="2800" b="1" i="0">
                <a:solidFill>
                  <a:srgbClr val="0076BF"/>
                </a:solidFill>
              </a:rPr>
              <a:t>Public Events Framework</a:t>
            </a:r>
          </a:p>
        </p:txBody>
      </p:sp>
    </p:spTree>
    <p:extLst>
      <p:ext uri="{BB962C8B-B14F-4D97-AF65-F5344CB8AC3E}">
        <p14:creationId xmlns:p14="http://schemas.microsoft.com/office/powerpoint/2010/main" val="2832460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CFCBC0-7D48-45BD-9846-422022E92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914" y="1785509"/>
            <a:ext cx="6862376" cy="4669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sz="1800" i="0" dirty="0">
                <a:solidFill>
                  <a:srgbClr val="0076BF"/>
                </a:solidFill>
              </a:rPr>
              <a:t>Employers must keep a record of all cleaners who attend a workplace for longer than 15 minutes</a:t>
            </a:r>
          </a:p>
          <a:p>
            <a:pPr marL="0" indent="0">
              <a:buNone/>
            </a:pPr>
            <a:endParaRPr lang="en-AU" sz="1800" i="0" dirty="0">
              <a:solidFill>
                <a:srgbClr val="0076BF"/>
              </a:solidFill>
            </a:endParaRPr>
          </a:p>
          <a:p>
            <a:pPr marL="0" indent="0">
              <a:buNone/>
            </a:pPr>
            <a:r>
              <a:rPr lang="en-AU" sz="1800" i="0" dirty="0">
                <a:solidFill>
                  <a:srgbClr val="0076BF"/>
                </a:solidFill>
              </a:rPr>
              <a:t>Employers must take reasonable steps to ensure that shared spaces and public areas are cleaned regularly.</a:t>
            </a:r>
          </a:p>
          <a:p>
            <a:pPr marL="0" indent="0">
              <a:buNone/>
            </a:pPr>
            <a:endParaRPr lang="en-AU" sz="1800" i="0" dirty="0">
              <a:solidFill>
                <a:srgbClr val="0076BF"/>
              </a:solidFill>
            </a:endParaRPr>
          </a:p>
          <a:p>
            <a:r>
              <a:rPr lang="en-AU" sz="1800" i="0" dirty="0">
                <a:solidFill>
                  <a:srgbClr val="0076BF"/>
                </a:solidFill>
              </a:rPr>
              <a:t>Frequently touched surfaces must be cleaned at least twice a day when visibly soiled and immediately after a spill</a:t>
            </a:r>
          </a:p>
          <a:p>
            <a:pPr marL="0" indent="0">
              <a:buNone/>
            </a:pPr>
            <a:endParaRPr lang="en-AU" sz="1800" i="0" dirty="0">
              <a:solidFill>
                <a:srgbClr val="0076BF"/>
              </a:solidFill>
            </a:endParaRPr>
          </a:p>
          <a:p>
            <a:r>
              <a:rPr lang="en-AU" sz="1800" i="0">
                <a:solidFill>
                  <a:srgbClr val="0076BF"/>
                </a:solidFill>
                <a:latin typeface="VIC"/>
              </a:rPr>
              <a:t>Cleaning must happen between functions and groups</a:t>
            </a:r>
          </a:p>
          <a:p>
            <a:pPr marL="0" indent="0">
              <a:buNone/>
            </a:pPr>
            <a:endParaRPr lang="en-AU" sz="1800" i="0" dirty="0">
              <a:solidFill>
                <a:srgbClr val="0076BF"/>
              </a:solidFill>
            </a:endParaRPr>
          </a:p>
          <a:p>
            <a:r>
              <a:rPr lang="en-AU" sz="1800" i="0">
                <a:solidFill>
                  <a:srgbClr val="0076BF"/>
                </a:solidFill>
                <a:latin typeface="VIC"/>
              </a:rPr>
              <a:t>Cleaning must always use an anti-viral disinfectant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4CD2CBD-66E2-B146-97E0-B87DE7445A59}"/>
              </a:ext>
            </a:extLst>
          </p:cNvPr>
          <p:cNvSpPr txBox="1">
            <a:spLocks/>
          </p:cNvSpPr>
          <p:nvPr/>
        </p:nvSpPr>
        <p:spPr>
          <a:xfrm>
            <a:off x="1324290" y="732222"/>
            <a:ext cx="9926568" cy="10532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i="1" kern="1200">
                <a:solidFill>
                  <a:srgbClr val="4472C4"/>
                </a:solidFill>
                <a:latin typeface="VIC" pitchFamily="2" charset="77"/>
                <a:ea typeface="+mj-ea"/>
                <a:cs typeface="+mj-cs"/>
              </a:defRPr>
            </a:lvl1pPr>
          </a:lstStyle>
          <a:p>
            <a:r>
              <a:rPr lang="en-AU" sz="2800" b="1" i="0">
                <a:solidFill>
                  <a:srgbClr val="0076BF"/>
                </a:solidFill>
              </a:rPr>
              <a:t>Cleaning: Maintaining a hygienic and safe work environment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DE469778-550A-584D-9A3E-13C478E9CC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4982" y="778805"/>
            <a:ext cx="960120" cy="9601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134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CFCBC0-7D48-45BD-9846-422022E92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68" y="1602581"/>
            <a:ext cx="6862376" cy="4669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sz="1800" b="1" i="0" dirty="0">
                <a:solidFill>
                  <a:srgbClr val="0076BF"/>
                </a:solidFill>
                <a:latin typeface="VIC"/>
              </a:rPr>
              <a:t>We would like to hear from businesses and peak bodies…</a:t>
            </a:r>
          </a:p>
          <a:p>
            <a:pPr marL="0" indent="0">
              <a:buNone/>
            </a:pPr>
            <a:endParaRPr lang="en-AU" sz="1800" b="1" i="0" dirty="0">
              <a:solidFill>
                <a:srgbClr val="0076BF"/>
              </a:solidFill>
            </a:endParaRPr>
          </a:p>
          <a:p>
            <a:pPr marL="0" indent="0">
              <a:buNone/>
            </a:pPr>
            <a:r>
              <a:rPr lang="en-AU" sz="1800" i="0" dirty="0">
                <a:solidFill>
                  <a:srgbClr val="0076BF"/>
                </a:solidFill>
              </a:rPr>
              <a:t>How have you kept people </a:t>
            </a:r>
            <a:r>
              <a:rPr lang="en-AU" sz="1800" i="0" dirty="0" err="1">
                <a:solidFill>
                  <a:srgbClr val="0076BF"/>
                </a:solidFill>
              </a:rPr>
              <a:t>COVIDSafe</a:t>
            </a:r>
            <a:r>
              <a:rPr lang="en-AU" sz="1800" i="0" dirty="0">
                <a:solidFill>
                  <a:srgbClr val="0076BF"/>
                </a:solidFill>
              </a:rPr>
              <a:t>?</a:t>
            </a:r>
          </a:p>
          <a:p>
            <a:pPr marL="0" indent="0">
              <a:buNone/>
            </a:pPr>
            <a:endParaRPr lang="en-AU" sz="1800" i="0" dirty="0">
              <a:solidFill>
                <a:srgbClr val="0076BF"/>
              </a:solidFill>
              <a:latin typeface="VIC"/>
            </a:endParaRPr>
          </a:p>
          <a:p>
            <a:pPr marL="0" indent="0">
              <a:buNone/>
            </a:pPr>
            <a:r>
              <a:rPr lang="en-AU" sz="1800" i="0" dirty="0">
                <a:solidFill>
                  <a:srgbClr val="0076BF"/>
                </a:solidFill>
                <a:latin typeface="VIC"/>
              </a:rPr>
              <a:t>Do you have suggestions for reducing the risk of workplace transmission?</a:t>
            </a:r>
            <a:endParaRPr lang="en-AU">
              <a:latin typeface="VIC"/>
            </a:endParaRPr>
          </a:p>
          <a:p>
            <a:pPr marL="0" indent="0">
              <a:buNone/>
            </a:pPr>
            <a:endParaRPr lang="en-AU" sz="1800" i="0" dirty="0">
              <a:solidFill>
                <a:srgbClr val="0076BF"/>
              </a:solidFill>
              <a:latin typeface="VIC"/>
            </a:endParaRPr>
          </a:p>
          <a:p>
            <a:pPr marL="0" indent="0">
              <a:buNone/>
            </a:pPr>
            <a:r>
              <a:rPr lang="en-AU" sz="1800" i="0" dirty="0">
                <a:solidFill>
                  <a:srgbClr val="0076BF"/>
                </a:solidFill>
                <a:latin typeface="VIC"/>
              </a:rPr>
              <a:t>Have you got ideas to share?</a:t>
            </a:r>
            <a:endParaRPr lang="en-AU" dirty="0">
              <a:latin typeface="VIC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4CD2CBD-66E2-B146-97E0-B87DE7445A59}"/>
              </a:ext>
            </a:extLst>
          </p:cNvPr>
          <p:cNvSpPr txBox="1">
            <a:spLocks/>
          </p:cNvSpPr>
          <p:nvPr/>
        </p:nvSpPr>
        <p:spPr>
          <a:xfrm>
            <a:off x="1415468" y="586234"/>
            <a:ext cx="9926568" cy="10532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i="1" kern="1200">
                <a:solidFill>
                  <a:srgbClr val="4472C4"/>
                </a:solidFill>
                <a:latin typeface="VIC" pitchFamily="2" charset="77"/>
                <a:ea typeface="+mj-ea"/>
                <a:cs typeface="+mj-cs"/>
              </a:defRPr>
            </a:lvl1pPr>
          </a:lstStyle>
          <a:p>
            <a:r>
              <a:rPr lang="en-AU" sz="2800" b="1" i="0">
                <a:solidFill>
                  <a:srgbClr val="0076BF"/>
                </a:solidFill>
              </a:rPr>
              <a:t>Business showcase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DE469778-550A-584D-9A3E-13C478E9CC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9904" y="595075"/>
            <a:ext cx="960120" cy="9601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93214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CFCBC0-7D48-45BD-9846-422022E92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940" y="1729214"/>
            <a:ext cx="7904024" cy="20308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i="0" dirty="0">
                <a:solidFill>
                  <a:srgbClr val="0076BF"/>
                </a:solidFill>
                <a:cs typeface="Calibri"/>
              </a:rPr>
              <a:t>Visit </a:t>
            </a:r>
            <a:r>
              <a:rPr lang="en-GB" sz="1800" i="0" dirty="0">
                <a:solidFill>
                  <a:srgbClr val="0076BF"/>
                </a:solidFill>
                <a:ea typeface="+mn-lt"/>
                <a:cs typeface="+mn-lt"/>
              </a:rPr>
              <a:t>coronavirus.vic.gov.au/</a:t>
            </a:r>
            <a:r>
              <a:rPr lang="en-GB" sz="1800" i="0" dirty="0" err="1">
                <a:solidFill>
                  <a:srgbClr val="0076BF"/>
                </a:solidFill>
                <a:ea typeface="+mn-lt"/>
                <a:cs typeface="+mn-lt"/>
              </a:rPr>
              <a:t>covidsafe</a:t>
            </a:r>
            <a:r>
              <a:rPr lang="en-GB" sz="1800" i="0" dirty="0">
                <a:solidFill>
                  <a:srgbClr val="0076BF"/>
                </a:solidFill>
                <a:ea typeface="+mn-lt"/>
                <a:cs typeface="+mn-lt"/>
              </a:rPr>
              <a:t>-plan for</a:t>
            </a:r>
            <a:r>
              <a:rPr lang="en-GB" sz="1800" i="0" dirty="0">
                <a:solidFill>
                  <a:srgbClr val="0076BF"/>
                </a:solidFill>
                <a:cs typeface="Calibri" panose="020F0502020204030204"/>
              </a:rPr>
              <a:t> templates and guidance on creating a </a:t>
            </a:r>
            <a:r>
              <a:rPr lang="en-GB" sz="1800" i="0" dirty="0" err="1">
                <a:solidFill>
                  <a:srgbClr val="0076BF"/>
                </a:solidFill>
                <a:cs typeface="Calibri" panose="020F0502020204030204"/>
              </a:rPr>
              <a:t>COVIDSafe</a:t>
            </a:r>
            <a:r>
              <a:rPr lang="en-GB" sz="1800" i="0" dirty="0">
                <a:solidFill>
                  <a:srgbClr val="0076BF"/>
                </a:solidFill>
                <a:cs typeface="Calibri" panose="020F0502020204030204"/>
              </a:rPr>
              <a:t> Plan for your small business.</a:t>
            </a:r>
            <a:endParaRPr lang="en-GB" sz="1800" i="0" dirty="0">
              <a:solidFill>
                <a:srgbClr val="0076B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800" i="0" dirty="0">
              <a:solidFill>
                <a:srgbClr val="0076B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i="0" dirty="0">
                <a:solidFill>
                  <a:srgbClr val="0076BF"/>
                </a:solidFill>
              </a:rPr>
              <a:t>For more information, visit </a:t>
            </a:r>
            <a:r>
              <a:rPr lang="en-GB" sz="1800" i="0" dirty="0">
                <a:solidFill>
                  <a:srgbClr val="0076B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coronavirus.vic.gov.au</a:t>
            </a:r>
            <a:r>
              <a:rPr lang="en-GB" sz="1800" i="0" dirty="0">
                <a:solidFill>
                  <a:srgbClr val="0076BF"/>
                </a:solidFill>
              </a:rPr>
              <a:t> </a:t>
            </a:r>
            <a:br>
              <a:rPr lang="en-GB" sz="1800" i="0" dirty="0">
                <a:solidFill>
                  <a:srgbClr val="0076BF"/>
                </a:solidFill>
              </a:rPr>
            </a:br>
            <a:r>
              <a:rPr lang="en-GB" sz="1800" i="0" dirty="0">
                <a:solidFill>
                  <a:srgbClr val="0076BF"/>
                </a:solidFill>
              </a:rPr>
              <a:t>or call the Business Victoria Hotline on </a:t>
            </a:r>
            <a:r>
              <a:rPr lang="en-GB" sz="1800" b="1" i="0" dirty="0">
                <a:solidFill>
                  <a:srgbClr val="0076BF"/>
                </a:solidFill>
                <a:latin typeface="VIC SemiBold" pitchFamily="2" charset="77"/>
              </a:rPr>
              <a:t>13 22 15</a:t>
            </a:r>
            <a:endParaRPr lang="en-GB" sz="1800" b="1" i="0" dirty="0">
              <a:solidFill>
                <a:srgbClr val="0076BF"/>
              </a:solidFill>
              <a:latin typeface="VIC SemiBold" pitchFamily="2" charset="77"/>
              <a:cs typeface="Calibri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6C1B630-3E2D-CC46-907E-B8306B0F7AFD}"/>
              </a:ext>
            </a:extLst>
          </p:cNvPr>
          <p:cNvSpPr txBox="1">
            <a:spLocks/>
          </p:cNvSpPr>
          <p:nvPr/>
        </p:nvSpPr>
        <p:spPr>
          <a:xfrm>
            <a:off x="1433940" y="438333"/>
            <a:ext cx="9926568" cy="10532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i="1" kern="1200">
                <a:solidFill>
                  <a:srgbClr val="4472C4"/>
                </a:solidFill>
                <a:latin typeface="VIC" pitchFamily="2" charset="77"/>
                <a:ea typeface="+mj-ea"/>
                <a:cs typeface="+mj-cs"/>
              </a:defRPr>
            </a:lvl1pPr>
          </a:lstStyle>
          <a:p>
            <a:r>
              <a:rPr lang="en-US" sz="2500" b="1" i="0" dirty="0">
                <a:solidFill>
                  <a:srgbClr val="0076BF"/>
                </a:solidFill>
                <a:latin typeface="VIC Medium" pitchFamily="2" charset="77"/>
              </a:rPr>
              <a:t>Where to get more information</a:t>
            </a:r>
            <a:endParaRPr lang="en-AU" sz="2500" b="1" i="0" dirty="0">
              <a:solidFill>
                <a:srgbClr val="0076BF"/>
              </a:solidFill>
              <a:latin typeface="VIC Medium" pitchFamily="2" charset="77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DCC82D1-776C-2347-BF7A-50099CFFAA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0245" y="698687"/>
            <a:ext cx="960120" cy="96012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7C3412-DFAC-4D00-AAD4-134E11ABEC9D}"/>
              </a:ext>
            </a:extLst>
          </p:cNvPr>
          <p:cNvSpPr txBox="1"/>
          <p:nvPr/>
        </p:nvSpPr>
        <p:spPr>
          <a:xfrm>
            <a:off x="1433940" y="3804999"/>
            <a:ext cx="627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0076BF"/>
                </a:solidFill>
                <a:latin typeface="VIC" pitchFamily="2" charset="77"/>
              </a:rPr>
              <a:t>You can request a free translator by calling </a:t>
            </a:r>
            <a:r>
              <a:rPr lang="en-AU" b="1">
                <a:solidFill>
                  <a:srgbClr val="0076BF"/>
                </a:solidFill>
                <a:latin typeface="VIC" pitchFamily="2" charset="77"/>
              </a:rPr>
              <a:t>13 22 15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C9846B-025D-4FB4-B346-171D069FF2E5}"/>
              </a:ext>
            </a:extLst>
          </p:cNvPr>
          <p:cNvSpPr txBox="1"/>
          <p:nvPr/>
        </p:nvSpPr>
        <p:spPr>
          <a:xfrm>
            <a:off x="1433940" y="4649519"/>
            <a:ext cx="652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0076BF"/>
                </a:solidFill>
                <a:latin typeface="VIC" pitchFamily="2" charset="77"/>
              </a:rPr>
              <a:t>Every Victorian business must have a </a:t>
            </a:r>
            <a:r>
              <a:rPr lang="en-AU" err="1">
                <a:solidFill>
                  <a:srgbClr val="0076BF"/>
                </a:solidFill>
                <a:latin typeface="VIC Medium" pitchFamily="2" charset="77"/>
              </a:rPr>
              <a:t>COVIDSafe</a:t>
            </a:r>
            <a:r>
              <a:rPr lang="en-AU">
                <a:solidFill>
                  <a:srgbClr val="0076BF"/>
                </a:solidFill>
                <a:latin typeface="VIC" pitchFamily="2" charset="77"/>
              </a:rPr>
              <a:t> Plan.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1CB392-2B7D-46A6-83C0-F45AC8E84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23" y="4423012"/>
            <a:ext cx="655442" cy="7761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45F3F6-2EE5-46D2-B0B4-6D9C5193F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95" y="2431207"/>
            <a:ext cx="752270" cy="62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1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2567DF-D067-45DF-AECF-DD706E5D3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93" y="1521300"/>
            <a:ext cx="8767127" cy="356819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450"/>
              </a:spcBef>
              <a:spcAft>
                <a:spcPts val="900"/>
              </a:spcAft>
            </a:pPr>
            <a:r>
              <a:rPr lang="en-AU" sz="6000" i="0" dirty="0" err="1">
                <a:solidFill>
                  <a:srgbClr val="0076BF"/>
                </a:solidFill>
                <a:latin typeface="VIC" panose="00000500000000000000" pitchFamily="2" charset="0"/>
                <a:cs typeface="Arial" panose="020B0604020202020204" pitchFamily="34" charset="0"/>
              </a:rPr>
              <a:t>COVIDSafe</a:t>
            </a:r>
            <a:r>
              <a:rPr lang="en-AU" sz="6000" i="0" dirty="0">
                <a:solidFill>
                  <a:srgbClr val="0076BF"/>
                </a:solidFill>
                <a:latin typeface="VIC" panose="00000500000000000000" pitchFamily="2" charset="0"/>
                <a:cs typeface="Arial" panose="020B0604020202020204" pitchFamily="34" charset="0"/>
              </a:rPr>
              <a:t> Summer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900"/>
              </a:spcAft>
            </a:pPr>
            <a:r>
              <a:rPr lang="en-AU" sz="6000" i="0" dirty="0">
                <a:solidFill>
                  <a:srgbClr val="0076BF"/>
                </a:solidFill>
                <a:latin typeface="VIC" panose="00000500000000000000" pitchFamily="2" charset="0"/>
                <a:cs typeface="Arial" panose="020B0604020202020204" pitchFamily="34" charset="0"/>
              </a:rPr>
              <a:t>Update on face mask requirements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900"/>
              </a:spcAft>
            </a:pPr>
            <a:r>
              <a:rPr lang="en-AU" sz="6000" i="0" dirty="0">
                <a:solidFill>
                  <a:srgbClr val="0076BF"/>
                </a:solidFill>
                <a:latin typeface="VIC" panose="00000500000000000000" pitchFamily="2" charset="0"/>
                <a:cs typeface="Arial" panose="020B0604020202020204" pitchFamily="34" charset="0"/>
              </a:rPr>
              <a:t>Stopping the complacency creep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900"/>
              </a:spcAft>
            </a:pPr>
            <a:r>
              <a:rPr lang="en-AU" sz="6000" i="0" dirty="0">
                <a:solidFill>
                  <a:srgbClr val="0076BF"/>
                </a:solidFill>
                <a:latin typeface="VIC" panose="00000500000000000000" pitchFamily="2" charset="0"/>
                <a:cs typeface="Arial" panose="020B0604020202020204" pitchFamily="34" charset="0"/>
              </a:rPr>
              <a:t>Managing crowds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900"/>
              </a:spcAft>
            </a:pPr>
            <a:r>
              <a:rPr lang="en-AU" sz="6000" i="0" dirty="0">
                <a:solidFill>
                  <a:srgbClr val="0076BF"/>
                </a:solidFill>
                <a:latin typeface="VIC" panose="00000500000000000000" pitchFamily="2" charset="0"/>
                <a:cs typeface="Arial" panose="020B0604020202020204" pitchFamily="34" charset="0"/>
              </a:rPr>
              <a:t>Electronic record keeping - QR codes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900"/>
              </a:spcAft>
            </a:pPr>
            <a:r>
              <a:rPr lang="en-AU" sz="6000" i="0" dirty="0">
                <a:solidFill>
                  <a:srgbClr val="0076BF"/>
                </a:solidFill>
                <a:latin typeface="VIC" panose="00000500000000000000" pitchFamily="2" charset="0"/>
                <a:cs typeface="Arial" panose="020B0604020202020204" pitchFamily="34" charset="0"/>
              </a:rPr>
              <a:t>Public Events Framework 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900"/>
              </a:spcAft>
            </a:pPr>
            <a:r>
              <a:rPr lang="en-AU" sz="6000" i="0" dirty="0">
                <a:solidFill>
                  <a:srgbClr val="0076BF"/>
                </a:solidFill>
                <a:latin typeface="VIC" panose="00000500000000000000" pitchFamily="2" charset="0"/>
                <a:cs typeface="Arial" panose="020B0604020202020204" pitchFamily="34" charset="0"/>
              </a:rPr>
              <a:t>Cleaning requirements for businesses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900"/>
              </a:spcAft>
            </a:pPr>
            <a:r>
              <a:rPr lang="en-AU" sz="6000" i="0" dirty="0">
                <a:solidFill>
                  <a:srgbClr val="0076BF"/>
                </a:solidFill>
                <a:latin typeface="VIC" panose="00000500000000000000" pitchFamily="2" charset="0"/>
                <a:cs typeface="Arial" panose="020B0604020202020204" pitchFamily="34" charset="0"/>
              </a:rPr>
              <a:t>Business showcase – your chance to share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900"/>
              </a:spcAft>
            </a:pPr>
            <a:r>
              <a:rPr lang="en-AU" sz="6000" i="0" dirty="0">
                <a:solidFill>
                  <a:srgbClr val="0076BF"/>
                </a:solidFill>
                <a:latin typeface="VIC" panose="00000500000000000000" pitchFamily="2" charset="0"/>
                <a:cs typeface="Arial" panose="020B0604020202020204" pitchFamily="34" charset="0"/>
              </a:rPr>
              <a:t>Where can I get more information?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900"/>
              </a:spcAft>
            </a:pPr>
            <a:r>
              <a:rPr lang="en-AU" sz="6000" i="0" dirty="0">
                <a:solidFill>
                  <a:srgbClr val="0076BF"/>
                </a:solidFill>
                <a:latin typeface="VIC" panose="00000500000000000000" pitchFamily="2" charset="0"/>
                <a:cs typeface="Arial" panose="020B0604020202020204" pitchFamily="34" charset="0"/>
              </a:rPr>
              <a:t>Q&amp;A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CD92E4-97C5-474D-A5D6-B2AD4B73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873" y="112460"/>
            <a:ext cx="9926568" cy="1077244"/>
          </a:xfrm>
        </p:spPr>
        <p:txBody>
          <a:bodyPr/>
          <a:lstStyle/>
          <a:p>
            <a:r>
              <a:rPr lang="en-AU" sz="4400" i="0">
                <a:solidFill>
                  <a:srgbClr val="0076BF"/>
                </a:solidFill>
              </a:rPr>
              <a:t> AGENDA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91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A00EDC-DEA8-4119-9417-FA1010C40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73" y="2139341"/>
            <a:ext cx="5667933" cy="38077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1800" i="0" dirty="0">
                <a:solidFill>
                  <a:srgbClr val="0076BF"/>
                </a:solidFill>
              </a:rPr>
              <a:t>Keeping our numbers low this summer means maintaining what already works to keep us safe. </a:t>
            </a:r>
            <a:br>
              <a:rPr lang="en-AU" sz="1800" i="0" dirty="0">
                <a:solidFill>
                  <a:srgbClr val="0076BF"/>
                </a:solidFill>
              </a:rPr>
            </a:br>
            <a:endParaRPr lang="en-AU" sz="1800" i="0" dirty="0">
              <a:solidFill>
                <a:srgbClr val="0076B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1800" i="0" dirty="0">
                <a:solidFill>
                  <a:srgbClr val="0076BF"/>
                </a:solidFill>
              </a:rPr>
              <a:t>After all, we’ve sacrificed so much. </a:t>
            </a:r>
            <a:br>
              <a:rPr lang="en-AU" sz="1800" i="0" dirty="0">
                <a:solidFill>
                  <a:srgbClr val="0076BF"/>
                </a:solidFill>
              </a:rPr>
            </a:br>
            <a:endParaRPr lang="en-AU" sz="1800" i="0" dirty="0">
              <a:solidFill>
                <a:srgbClr val="0076B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1800" i="0" dirty="0">
                <a:solidFill>
                  <a:srgbClr val="0076BF"/>
                </a:solidFill>
              </a:rPr>
              <a:t>Keeping Victoria safe this summer, is up to </a:t>
            </a:r>
            <a:r>
              <a:rPr lang="en-AU" sz="1800" b="1" i="0" dirty="0">
                <a:solidFill>
                  <a:srgbClr val="0076BF"/>
                </a:solidFill>
              </a:rPr>
              <a:t>all</a:t>
            </a:r>
            <a:r>
              <a:rPr lang="en-AU" sz="1800" i="0" dirty="0">
                <a:solidFill>
                  <a:srgbClr val="0076BF"/>
                </a:solidFill>
              </a:rPr>
              <a:t> of us.</a:t>
            </a:r>
            <a:br>
              <a:rPr lang="en-AU" sz="1800" i="0" dirty="0">
                <a:solidFill>
                  <a:srgbClr val="0076BF"/>
                </a:solidFill>
              </a:rPr>
            </a:br>
            <a:endParaRPr lang="en-AU" sz="1800" i="0" dirty="0">
              <a:solidFill>
                <a:srgbClr val="0076B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1800" i="0" dirty="0">
                <a:solidFill>
                  <a:srgbClr val="0076BF"/>
                </a:solidFill>
              </a:rPr>
              <a:t>Because when we Stay Safe we will all Stay Open.</a:t>
            </a:r>
            <a:endParaRPr lang="en-AU" sz="1800" dirty="0">
              <a:solidFill>
                <a:srgbClr val="0076B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FE27E4-F7D3-4FF1-8824-2E84DB62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500" b="1" i="0">
                <a:solidFill>
                  <a:srgbClr val="0076BF"/>
                </a:solidFill>
              </a:rPr>
              <a:t>Together we can keep our coast </a:t>
            </a:r>
            <a:r>
              <a:rPr lang="en-AU" sz="2500" b="1" i="0" err="1">
                <a:solidFill>
                  <a:srgbClr val="0076BF"/>
                </a:solidFill>
              </a:rPr>
              <a:t>COVIDSafe</a:t>
            </a:r>
            <a:r>
              <a:rPr lang="en-AU" sz="2500" b="1" i="0">
                <a:solidFill>
                  <a:srgbClr val="0076BF"/>
                </a:solidFill>
              </a:rPr>
              <a:t> this summer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6C039B-E800-4F70-A242-DCC57E87A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117" y="1650156"/>
            <a:ext cx="3065264" cy="43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7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3CE7A0-95E6-4CA8-ACDC-EEEB91A9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75" y="640943"/>
            <a:ext cx="9754382" cy="5669916"/>
          </a:xfrm>
          <a:ln w="28575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02260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1600" i="0" dirty="0">
              <a:solidFill>
                <a:srgbClr val="0076BF"/>
              </a:solidFill>
              <a:ea typeface="+mn-lt"/>
              <a:cs typeface="+mn-lt"/>
            </a:endParaRPr>
          </a:p>
          <a:p>
            <a:pPr marL="0" indent="0" fontAlgn="base">
              <a:buNone/>
            </a:pPr>
            <a:endParaRPr lang="en-AU" i="0" dirty="0"/>
          </a:p>
          <a:p>
            <a:pPr marL="0" indent="0" fontAlgn="base">
              <a:buNone/>
            </a:pPr>
            <a:r>
              <a:rPr lang="en-AU" i="0" dirty="0"/>
              <a:t>   </a:t>
            </a:r>
          </a:p>
          <a:p>
            <a:pPr lvl="1" fontAlgn="base">
              <a:lnSpc>
                <a:spcPct val="150000"/>
              </a:lnSpc>
            </a:pPr>
            <a:r>
              <a:rPr lang="en-AU" sz="1800" i="0" dirty="0">
                <a:solidFill>
                  <a:srgbClr val="0076BF"/>
                </a:solidFill>
              </a:rPr>
              <a:t>Density limits in pubs, restaurants and cafes will shift to 1 person per 2sqm for both indoors and outdoors - with no other cap.  </a:t>
            </a:r>
          </a:p>
          <a:p>
            <a:pPr lvl="1" fontAlgn="base">
              <a:lnSpc>
                <a:spcPct val="150000"/>
              </a:lnSpc>
            </a:pPr>
            <a:r>
              <a:rPr lang="en-AU" sz="1800" i="0" dirty="0">
                <a:solidFill>
                  <a:srgbClr val="0076BF"/>
                </a:solidFill>
              </a:rPr>
              <a:t>In hospitality, the density of 1 person per 2sqm may be used so long as electronic record keeping is in place. If manual record keeping is used, the density limit is 1 person per 4sqm.</a:t>
            </a:r>
            <a:r>
              <a:rPr lang="en-AU" sz="1800" i="0" dirty="0">
                <a:solidFill>
                  <a:srgbClr val="FF0000"/>
                </a:solidFill>
              </a:rPr>
              <a:t> </a:t>
            </a:r>
            <a:r>
              <a:rPr lang="en-AU" sz="1800" i="0" dirty="0">
                <a:solidFill>
                  <a:srgbClr val="0076BF"/>
                </a:solidFill>
              </a:rPr>
              <a:t>For small operations, there are no density limits if the patron number is under 25. </a:t>
            </a:r>
          </a:p>
          <a:p>
            <a:pPr lvl="1" fontAlgn="base">
              <a:lnSpc>
                <a:spcPct val="150000"/>
              </a:lnSpc>
            </a:pPr>
            <a:r>
              <a:rPr lang="en-AU" sz="1800" i="0" dirty="0">
                <a:solidFill>
                  <a:srgbClr val="0076BF"/>
                </a:solidFill>
              </a:rPr>
              <a:t>For retail and beauty services, businesses can move to 1 person per 2sq metres – if they also introduce electronic record keeping. For businesses where that is not possible, the density limits of 1 person per 4sqm</a:t>
            </a:r>
            <a:r>
              <a:rPr lang="en-AU" sz="1800" i="0" dirty="0">
                <a:solidFill>
                  <a:srgbClr val="FF0000"/>
                </a:solidFill>
              </a:rPr>
              <a:t> </a:t>
            </a:r>
            <a:r>
              <a:rPr lang="en-AU" sz="1800" i="0" dirty="0">
                <a:solidFill>
                  <a:srgbClr val="0076BF"/>
                </a:solidFill>
              </a:rPr>
              <a:t>will continue to apply. </a:t>
            </a:r>
          </a:p>
          <a:p>
            <a:pPr marL="35941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1600" i="0" dirty="0">
              <a:solidFill>
                <a:srgbClr val="0076BF"/>
              </a:solidFill>
              <a:latin typeface="VIC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E928CE1-FB51-48BA-91E5-6F83DB89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449" y="803173"/>
            <a:ext cx="9926568" cy="1053287"/>
          </a:xfrm>
        </p:spPr>
        <p:txBody>
          <a:bodyPr/>
          <a:lstStyle/>
          <a:p>
            <a:pPr fontAlgn="base"/>
            <a:r>
              <a:rPr lang="en-AU" sz="2500" b="1" i="0">
                <a:solidFill>
                  <a:srgbClr val="0076BF"/>
                </a:solidFill>
              </a:rPr>
              <a:t>Victoria’s </a:t>
            </a:r>
            <a:r>
              <a:rPr lang="en-AU" sz="2500" b="1" i="0" err="1">
                <a:solidFill>
                  <a:srgbClr val="0076BF"/>
                </a:solidFill>
              </a:rPr>
              <a:t>COVIDSafe</a:t>
            </a:r>
            <a:r>
              <a:rPr lang="en-AU" sz="2500" b="1" i="0">
                <a:solidFill>
                  <a:srgbClr val="0076BF"/>
                </a:solidFill>
              </a:rPr>
              <a:t> Summer - key changes to how we work</a:t>
            </a:r>
            <a:r>
              <a:rPr lang="en-AU" sz="2500" i="0">
                <a:solidFill>
                  <a:srgbClr val="0076B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5360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3CE7A0-95E6-4CA8-ACDC-EEEB91A9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98" y="1622664"/>
            <a:ext cx="10866161" cy="51281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3081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i="0" dirty="0">
                <a:solidFill>
                  <a:srgbClr val="0076BF"/>
                </a:solidFill>
                <a:latin typeface="VIC"/>
              </a:rPr>
              <a:t>This will help businesses to stay open and operate within current restrictions. </a:t>
            </a:r>
          </a:p>
          <a:p>
            <a:pPr marL="13081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1800" i="0" dirty="0">
              <a:solidFill>
                <a:srgbClr val="0076BF"/>
              </a:solidFill>
              <a:latin typeface="VIC"/>
            </a:endParaRPr>
          </a:p>
          <a:p>
            <a:pPr marL="13081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800" i="0" dirty="0">
                <a:solidFill>
                  <a:srgbClr val="0076BF"/>
                </a:solidFill>
                <a:latin typeface="VIC"/>
              </a:rPr>
              <a:t>Having a </a:t>
            </a:r>
            <a:r>
              <a:rPr lang="en-AU" sz="1800" i="0" dirty="0" err="1">
                <a:solidFill>
                  <a:srgbClr val="0076BF"/>
                </a:solidFill>
                <a:latin typeface="VIC"/>
              </a:rPr>
              <a:t>COVIDSafe</a:t>
            </a:r>
            <a:r>
              <a:rPr lang="en-AU" sz="1800" i="0" dirty="0">
                <a:solidFill>
                  <a:srgbClr val="0076BF"/>
                </a:solidFill>
                <a:latin typeface="VIC"/>
              </a:rPr>
              <a:t> Plan built on the six </a:t>
            </a:r>
            <a:r>
              <a:rPr lang="en-AU" sz="1800" i="0" dirty="0" err="1">
                <a:solidFill>
                  <a:srgbClr val="0076BF"/>
                </a:solidFill>
                <a:latin typeface="VIC"/>
              </a:rPr>
              <a:t>COVIDSafe</a:t>
            </a:r>
            <a:r>
              <a:rPr lang="en-AU" sz="1800" i="0" dirty="0">
                <a:solidFill>
                  <a:srgbClr val="0076BF"/>
                </a:solidFill>
                <a:latin typeface="VIC"/>
              </a:rPr>
              <a:t> principles, continues to be a requirement: </a:t>
            </a:r>
          </a:p>
          <a:p>
            <a:pPr marL="816610" lvl="2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i="0" dirty="0">
                <a:solidFill>
                  <a:srgbClr val="0076BF"/>
                </a:solidFill>
                <a:latin typeface="VIC"/>
                <a:ea typeface="+mn-lt"/>
                <a:cs typeface="+mn-lt"/>
              </a:rPr>
              <a:t>Ensure physical distancing</a:t>
            </a:r>
            <a:endParaRPr lang="en-US" sz="1800" i="0" dirty="0">
              <a:solidFill>
                <a:srgbClr val="0076BF"/>
              </a:solidFill>
              <a:latin typeface="VIC"/>
              <a:ea typeface="+mn-lt"/>
              <a:cs typeface="+mn-lt"/>
            </a:endParaRPr>
          </a:p>
          <a:p>
            <a:pPr marL="816610" lvl="2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i="0" dirty="0">
                <a:solidFill>
                  <a:srgbClr val="0076BF"/>
                </a:solidFill>
                <a:latin typeface="VIC"/>
                <a:ea typeface="+mn-lt"/>
                <a:cs typeface="+mn-lt"/>
              </a:rPr>
              <a:t>Wear a face mask if physical distancing is not possible</a:t>
            </a:r>
            <a:endParaRPr lang="en-US" sz="1800" i="0" dirty="0">
              <a:solidFill>
                <a:srgbClr val="0076BF"/>
              </a:solidFill>
              <a:latin typeface="VIC"/>
              <a:ea typeface="+mn-lt"/>
              <a:cs typeface="+mn-lt"/>
            </a:endParaRPr>
          </a:p>
          <a:p>
            <a:pPr marL="816610" lvl="2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i="0" dirty="0">
                <a:solidFill>
                  <a:srgbClr val="0076BF"/>
                </a:solidFill>
                <a:latin typeface="VIC"/>
                <a:ea typeface="+mn-lt"/>
                <a:cs typeface="+mn-lt"/>
              </a:rPr>
              <a:t>Practise good hygiene</a:t>
            </a:r>
            <a:endParaRPr lang="en-US" sz="1800" i="0" dirty="0">
              <a:solidFill>
                <a:srgbClr val="0076BF"/>
              </a:solidFill>
              <a:latin typeface="VIC"/>
              <a:ea typeface="+mn-lt"/>
              <a:cs typeface="+mn-lt"/>
            </a:endParaRPr>
          </a:p>
          <a:p>
            <a:pPr marL="816610" lvl="2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i="0" dirty="0">
                <a:solidFill>
                  <a:srgbClr val="0076BF"/>
                </a:solidFill>
                <a:latin typeface="VIC"/>
                <a:ea typeface="+mn-lt"/>
                <a:cs typeface="+mn-lt"/>
              </a:rPr>
              <a:t>Keep records and act quickly if workers become unwell</a:t>
            </a:r>
            <a:endParaRPr lang="en-US" sz="1800" i="0" dirty="0">
              <a:solidFill>
                <a:srgbClr val="0076BF"/>
              </a:solidFill>
              <a:latin typeface="VIC"/>
              <a:ea typeface="+mn-lt"/>
              <a:cs typeface="+mn-lt"/>
            </a:endParaRPr>
          </a:p>
          <a:p>
            <a:pPr marL="816610" lvl="2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i="0" dirty="0">
                <a:solidFill>
                  <a:srgbClr val="0076BF"/>
                </a:solidFill>
                <a:latin typeface="VIC"/>
                <a:ea typeface="+mn-lt"/>
                <a:cs typeface="+mn-lt"/>
              </a:rPr>
              <a:t>Avoid interactions in enclosed spaces</a:t>
            </a:r>
            <a:endParaRPr lang="en-US" sz="1800" i="0" dirty="0">
              <a:solidFill>
                <a:srgbClr val="0076BF"/>
              </a:solidFill>
              <a:latin typeface="VIC"/>
              <a:ea typeface="+mn-lt"/>
              <a:cs typeface="+mn-lt"/>
            </a:endParaRPr>
          </a:p>
          <a:p>
            <a:pPr marL="816610" lvl="2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i="0" dirty="0">
                <a:solidFill>
                  <a:srgbClr val="0076BF"/>
                </a:solidFill>
                <a:latin typeface="VIC"/>
                <a:ea typeface="+mn-lt"/>
                <a:cs typeface="+mn-lt"/>
              </a:rPr>
              <a:t>Create workforce bubbles</a:t>
            </a:r>
          </a:p>
          <a:p>
            <a:pPr marL="13081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300" i="0" dirty="0">
              <a:solidFill>
                <a:srgbClr val="0076BF"/>
              </a:solidFill>
              <a:latin typeface="VIC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B8403E-F1BE-419D-8161-95A56074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64" y="569377"/>
            <a:ext cx="10627271" cy="1053287"/>
          </a:xfrm>
        </p:spPr>
        <p:txBody>
          <a:bodyPr/>
          <a:lstStyle/>
          <a:p>
            <a:r>
              <a:rPr lang="en-US" sz="2500" i="0">
                <a:solidFill>
                  <a:srgbClr val="0076BF"/>
                </a:solidFill>
                <a:latin typeface="VIC Medium"/>
              </a:rPr>
              <a:t> </a:t>
            </a:r>
            <a:br>
              <a:rPr lang="en-AU" sz="2800"/>
            </a:br>
            <a:r>
              <a:rPr lang="en-AU" sz="2500" b="1" i="0">
                <a:solidFill>
                  <a:srgbClr val="0076BF"/>
                </a:solidFill>
                <a:latin typeface="VIC" panose="00000500000000000000" pitchFamily="2" charset="0"/>
              </a:rPr>
              <a:t>Every business that is open must have a </a:t>
            </a:r>
            <a:r>
              <a:rPr lang="en-AU" sz="2500" b="1" i="0" err="1">
                <a:solidFill>
                  <a:srgbClr val="0076BF"/>
                </a:solidFill>
                <a:latin typeface="VIC" panose="00000500000000000000" pitchFamily="2" charset="0"/>
              </a:rPr>
              <a:t>COVIDSafe</a:t>
            </a:r>
            <a:r>
              <a:rPr lang="en-AU" sz="2500" b="1" i="0">
                <a:solidFill>
                  <a:srgbClr val="0076BF"/>
                </a:solidFill>
                <a:latin typeface="VIC" panose="00000500000000000000" pitchFamily="2" charset="0"/>
              </a:rPr>
              <a:t> Plan</a:t>
            </a:r>
            <a:br>
              <a:rPr lang="en-AU" sz="2800" i="0">
                <a:solidFill>
                  <a:srgbClr val="0076BF"/>
                </a:solidFill>
                <a:latin typeface="VIC Medium"/>
              </a:rPr>
            </a:br>
            <a:endParaRPr lang="en-US" sz="2500" i="0">
              <a:solidFill>
                <a:srgbClr val="0076BF"/>
              </a:solidFill>
              <a:latin typeface="VIC Medium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076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3CE7A0-95E6-4CA8-ACDC-EEEB91A9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84" y="1609750"/>
            <a:ext cx="10233891" cy="4051236"/>
          </a:xfrm>
          <a:ln w="28575">
            <a:noFill/>
          </a:ln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35941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300" i="0" dirty="0" err="1">
                <a:solidFill>
                  <a:srgbClr val="0076BF"/>
                </a:solidFill>
                <a:latin typeface="VIC"/>
              </a:rPr>
              <a:t>COVIDSafe</a:t>
            </a:r>
            <a:r>
              <a:rPr lang="en-AU" sz="2300" i="0" dirty="0">
                <a:solidFill>
                  <a:srgbClr val="0076BF"/>
                </a:solidFill>
                <a:latin typeface="VIC"/>
              </a:rPr>
              <a:t> Summer restrictions will be in place until at least the end of January.</a:t>
            </a:r>
          </a:p>
          <a:p>
            <a:pPr marL="35941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AU" sz="2300" i="0" dirty="0">
              <a:solidFill>
                <a:srgbClr val="0076BF"/>
              </a:solidFill>
              <a:latin typeface="VIC"/>
            </a:endParaRPr>
          </a:p>
          <a:p>
            <a:pPr marL="35941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300" i="0" dirty="0">
                <a:solidFill>
                  <a:srgbClr val="0076BF"/>
                </a:solidFill>
                <a:latin typeface="VIC"/>
              </a:rPr>
              <a:t>Please help communicate these </a:t>
            </a:r>
            <a:r>
              <a:rPr lang="en-AU" sz="2300" i="0" dirty="0" err="1">
                <a:solidFill>
                  <a:srgbClr val="0076BF"/>
                </a:solidFill>
                <a:latin typeface="VIC"/>
              </a:rPr>
              <a:t>COVIDSafe</a:t>
            </a:r>
            <a:r>
              <a:rPr lang="en-AU" sz="2300" i="0" dirty="0">
                <a:solidFill>
                  <a:srgbClr val="0076BF"/>
                </a:solidFill>
                <a:latin typeface="VIC"/>
              </a:rPr>
              <a:t> messages to industry:</a:t>
            </a:r>
          </a:p>
          <a:p>
            <a:pPr marL="64516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AU" sz="2300" i="0" dirty="0">
                <a:solidFill>
                  <a:srgbClr val="0076BF"/>
                </a:solidFill>
                <a:latin typeface="VIC"/>
              </a:rPr>
              <a:t>Every Victorian business that is open must have a </a:t>
            </a:r>
            <a:r>
              <a:rPr lang="en-AU" sz="2300" i="0" dirty="0" err="1">
                <a:solidFill>
                  <a:srgbClr val="0076BF"/>
                </a:solidFill>
                <a:latin typeface="VIC"/>
              </a:rPr>
              <a:t>COVIDSafe</a:t>
            </a:r>
            <a:r>
              <a:rPr lang="en-AU" sz="2300" i="0" dirty="0">
                <a:solidFill>
                  <a:srgbClr val="0076BF"/>
                </a:solidFill>
                <a:latin typeface="VIC"/>
              </a:rPr>
              <a:t> Plan</a:t>
            </a:r>
          </a:p>
          <a:p>
            <a:pPr marL="64516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AU" sz="2300" i="0" dirty="0">
                <a:solidFill>
                  <a:srgbClr val="0076BF"/>
                </a:solidFill>
                <a:latin typeface="VIC"/>
              </a:rPr>
              <a:t>Continue to practise good hygiene and physical distancing </a:t>
            </a:r>
          </a:p>
          <a:p>
            <a:pPr marL="64516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AU" sz="2300" i="0" dirty="0">
                <a:solidFill>
                  <a:srgbClr val="0076BF"/>
                </a:solidFill>
                <a:latin typeface="VIC"/>
              </a:rPr>
              <a:t>Keep records and act quickly if workers become unwell</a:t>
            </a:r>
          </a:p>
          <a:p>
            <a:pPr marL="64516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AU" sz="2300" i="0" dirty="0">
                <a:solidFill>
                  <a:srgbClr val="0076BF"/>
                </a:solidFill>
                <a:latin typeface="VIC"/>
              </a:rPr>
              <a:t>Face masks </a:t>
            </a:r>
            <a:r>
              <a:rPr lang="en-AU" sz="2300" b="1" i="0" dirty="0">
                <a:solidFill>
                  <a:srgbClr val="0076BF"/>
                </a:solidFill>
                <a:latin typeface="VIC"/>
              </a:rPr>
              <a:t>are mandatory </a:t>
            </a:r>
            <a:r>
              <a:rPr lang="en-AU" sz="2300" i="0" dirty="0">
                <a:solidFill>
                  <a:srgbClr val="0076BF"/>
                </a:solidFill>
                <a:latin typeface="VIC"/>
              </a:rPr>
              <a:t>in some settings, and </a:t>
            </a:r>
            <a:r>
              <a:rPr lang="en-AU" sz="2300" b="1" i="0" dirty="0">
                <a:solidFill>
                  <a:srgbClr val="0076BF"/>
                </a:solidFill>
                <a:latin typeface="VIC"/>
              </a:rPr>
              <a:t>are recommended </a:t>
            </a:r>
            <a:r>
              <a:rPr lang="en-AU" sz="2400" i="0" dirty="0">
                <a:solidFill>
                  <a:srgbClr val="0076BF"/>
                </a:solidFill>
              </a:rPr>
              <a:t>where you cannot </a:t>
            </a:r>
            <a:br>
              <a:rPr lang="en-AU" sz="2400" i="0" dirty="0">
                <a:solidFill>
                  <a:srgbClr val="0076BF"/>
                </a:solidFill>
              </a:rPr>
            </a:br>
            <a:r>
              <a:rPr lang="en-AU" sz="2400" i="0" dirty="0">
                <a:solidFill>
                  <a:srgbClr val="0076BF"/>
                </a:solidFill>
              </a:rPr>
              <a:t>keep 1.5 metres distance from others</a:t>
            </a:r>
            <a:endParaRPr lang="en-AU" sz="2300" i="0" dirty="0">
              <a:solidFill>
                <a:srgbClr val="0076BF"/>
              </a:solidFill>
              <a:latin typeface="VIC"/>
            </a:endParaRPr>
          </a:p>
          <a:p>
            <a:pPr marL="64516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AU" sz="2300" i="0" dirty="0">
                <a:solidFill>
                  <a:srgbClr val="0076BF"/>
                </a:solidFill>
                <a:latin typeface="VIC"/>
              </a:rPr>
              <a:t>Move meetings and lunch breaks outdoors where possible </a:t>
            </a:r>
          </a:p>
          <a:p>
            <a:pPr marL="35941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300" i="0" dirty="0">
                <a:solidFill>
                  <a:srgbClr val="0076BF"/>
                </a:solidFill>
                <a:latin typeface="VIC"/>
              </a:rPr>
              <a:t>-   Limit the number of people, workers are in close contact with where possible </a:t>
            </a:r>
          </a:p>
          <a:p>
            <a:pPr marL="64516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AU" sz="1800" i="0" dirty="0">
              <a:solidFill>
                <a:srgbClr val="0076BF"/>
              </a:solidFill>
              <a:latin typeface="VIC"/>
            </a:endParaRPr>
          </a:p>
          <a:p>
            <a:pPr marL="64516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GB" sz="1600" i="0" dirty="0">
              <a:solidFill>
                <a:srgbClr val="0076BF"/>
              </a:solidFill>
              <a:latin typeface="VIC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B8403E-F1BE-419D-8161-95A56074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093" y="333180"/>
            <a:ext cx="10627271" cy="1300751"/>
          </a:xfrm>
        </p:spPr>
        <p:txBody>
          <a:bodyPr/>
          <a:lstStyle/>
          <a:p>
            <a:pPr>
              <a:tabLst>
                <a:tab pos="1616075" algn="l"/>
              </a:tabLst>
            </a:pPr>
            <a:r>
              <a:rPr lang="en-GB" sz="2500" b="1" i="0" err="1">
                <a:solidFill>
                  <a:srgbClr val="0076BF"/>
                </a:solidFill>
                <a:latin typeface="VIC"/>
              </a:rPr>
              <a:t>COVIDSafe</a:t>
            </a:r>
            <a:r>
              <a:rPr lang="en-GB" sz="2500" b="1" i="0">
                <a:solidFill>
                  <a:srgbClr val="0076BF"/>
                </a:solidFill>
                <a:latin typeface="VIC"/>
              </a:rPr>
              <a:t> Summer</a:t>
            </a:r>
            <a:endParaRPr lang="en-GB" b="1">
              <a:latin typeface="VIC"/>
            </a:endParaRPr>
          </a:p>
        </p:txBody>
      </p:sp>
    </p:spTree>
    <p:extLst>
      <p:ext uri="{BB962C8B-B14F-4D97-AF65-F5344CB8AC3E}">
        <p14:creationId xmlns:p14="http://schemas.microsoft.com/office/powerpoint/2010/main" val="180574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7C040E-5F95-404C-9FC3-699E29F2E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052" y="1670304"/>
            <a:ext cx="10256899" cy="4479287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br>
              <a:rPr lang="en-AU" sz="7200" i="0" dirty="0"/>
            </a:br>
            <a:r>
              <a:rPr lang="en-AU" sz="7200" i="0" dirty="0">
                <a:solidFill>
                  <a:srgbClr val="0076BF"/>
                </a:solidFill>
                <a:latin typeface="VIC"/>
              </a:rPr>
              <a:t>Wearing a face mask is mandatory in some situations and are still important. They've helped us get to where we are now.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AU" sz="7200" i="0" dirty="0">
                <a:solidFill>
                  <a:srgbClr val="0076BF"/>
                </a:solidFill>
                <a:latin typeface="VIC"/>
              </a:rPr>
              <a:t>They are mandatory on public transport, in taxis or ride share vehicles, and must be worn by workers and customers in the following retail premises:</a:t>
            </a:r>
            <a:br>
              <a:rPr lang="en-AU" sz="7200" i="0" dirty="0"/>
            </a:br>
            <a:endParaRPr lang="en-AU" sz="7200" i="0" dirty="0">
              <a:solidFill>
                <a:srgbClr val="0076BF"/>
              </a:solidFill>
            </a:endParaRPr>
          </a:p>
          <a:p>
            <a:pPr lvl="0">
              <a:lnSpc>
                <a:spcPct val="120000"/>
              </a:lnSpc>
            </a:pPr>
            <a:r>
              <a:rPr lang="en-AU" sz="7200" i="0" dirty="0">
                <a:solidFill>
                  <a:srgbClr val="0076BF"/>
                </a:solidFill>
              </a:rPr>
              <a:t>Stores and supermarkets that are 2000 square metres or larger</a:t>
            </a:r>
          </a:p>
          <a:p>
            <a:pPr lvl="0">
              <a:lnSpc>
                <a:spcPct val="120000"/>
              </a:lnSpc>
            </a:pPr>
            <a:r>
              <a:rPr lang="en-AU" sz="7200" i="0" dirty="0">
                <a:solidFill>
                  <a:srgbClr val="0076BF"/>
                </a:solidFill>
              </a:rPr>
              <a:t>Shopping centres</a:t>
            </a:r>
          </a:p>
          <a:p>
            <a:pPr>
              <a:lnSpc>
                <a:spcPct val="120000"/>
              </a:lnSpc>
            </a:pPr>
            <a:r>
              <a:rPr lang="en-AU" sz="7200" i="0" dirty="0">
                <a:solidFill>
                  <a:srgbClr val="0076BF"/>
                </a:solidFill>
                <a:latin typeface="VIC"/>
              </a:rPr>
              <a:t>Stores that are located in shopping centres</a:t>
            </a:r>
          </a:p>
          <a:p>
            <a:pPr lvl="0">
              <a:lnSpc>
                <a:spcPct val="120000"/>
              </a:lnSpc>
            </a:pPr>
            <a:r>
              <a:rPr lang="en-AU" sz="7200" i="0" dirty="0">
                <a:solidFill>
                  <a:srgbClr val="0076BF"/>
                </a:solidFill>
                <a:latin typeface="VIC"/>
              </a:rPr>
              <a:t>Indoor markets and market stalls</a:t>
            </a:r>
            <a:br>
              <a:rPr lang="en-AU" sz="7200" i="0" dirty="0"/>
            </a:br>
            <a:endParaRPr lang="en-AU" sz="7200" i="0" dirty="0">
              <a:solidFill>
                <a:srgbClr val="0076BF"/>
              </a:solidFill>
            </a:endParaRPr>
          </a:p>
          <a:p>
            <a:pPr marL="0" indent="0">
              <a:buNone/>
            </a:pPr>
            <a:br>
              <a:rPr lang="en-AU" sz="6000" i="0" dirty="0"/>
            </a:br>
            <a:r>
              <a:rPr lang="en-AU" sz="6000" i="0" dirty="0">
                <a:solidFill>
                  <a:srgbClr val="0076BF"/>
                </a:solidFill>
                <a:latin typeface="VIC"/>
              </a:rPr>
              <a:t>It is strongly recommended that you wear a face mask in all other settings where you cannot </a:t>
            </a:r>
            <a:br>
              <a:rPr lang="en-AU" sz="6000" i="0" dirty="0"/>
            </a:br>
            <a:r>
              <a:rPr lang="en-AU" sz="6000" i="0" dirty="0">
                <a:solidFill>
                  <a:srgbClr val="0076BF"/>
                </a:solidFill>
                <a:latin typeface="VIC"/>
              </a:rPr>
              <a:t>keep 1.5 metres distance from others, but it is no longer mandatory.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5770AA-FAEC-4F4F-8E99-ADF20D5A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0" dirty="0">
                <a:solidFill>
                  <a:srgbClr val="0076BF"/>
                </a:solidFill>
                <a:latin typeface="VIC"/>
              </a:rPr>
              <a:t>Face mask requirements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77952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B5887E-3242-49DB-BF80-5AF2D08B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61" y="952527"/>
            <a:ext cx="9926568" cy="1053287"/>
          </a:xfrm>
        </p:spPr>
        <p:txBody>
          <a:bodyPr/>
          <a:lstStyle/>
          <a:p>
            <a:r>
              <a:rPr lang="en-AU" sz="2500" b="1" i="0">
                <a:solidFill>
                  <a:srgbClr val="0076BF"/>
                </a:solidFill>
                <a:latin typeface="VIC" panose="00000500000000000000" pitchFamily="2" charset="0"/>
                <a:cs typeface="Arial" panose="020B0604020202020204" pitchFamily="34" charset="0"/>
              </a:rPr>
              <a:t>Stopping the complacency creep</a:t>
            </a:r>
            <a:br>
              <a:rPr lang="en-AU" sz="2400" i="0">
                <a:solidFill>
                  <a:srgbClr val="0076B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BBB405F-DC73-4734-B0F7-43DEF2ECF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61" y="1907693"/>
            <a:ext cx="9396416" cy="37661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1800" i="0" dirty="0">
                <a:solidFill>
                  <a:srgbClr val="0076BF"/>
                </a:solidFill>
                <a:latin typeface="VIC"/>
              </a:rPr>
              <a:t>There is a surveillance and enforcement program.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AU" sz="1800" i="0" dirty="0">
                <a:solidFill>
                  <a:srgbClr val="0076BF"/>
                </a:solidFill>
              </a:rPr>
              <a:t>Non-compliance themes, across different industries, include:</a:t>
            </a:r>
          </a:p>
          <a:p>
            <a:pPr>
              <a:lnSpc>
                <a:spcPct val="150000"/>
              </a:lnSpc>
            </a:pPr>
            <a:r>
              <a:rPr lang="en-AU" sz="1800" i="0" dirty="0">
                <a:solidFill>
                  <a:srgbClr val="0076BF"/>
                </a:solidFill>
                <a:latin typeface="VIC"/>
              </a:rPr>
              <a:t>not following density requirements</a:t>
            </a:r>
          </a:p>
          <a:p>
            <a:pPr>
              <a:lnSpc>
                <a:spcPct val="150000"/>
              </a:lnSpc>
            </a:pPr>
            <a:r>
              <a:rPr lang="en-AU" sz="1800" i="0" dirty="0">
                <a:solidFill>
                  <a:srgbClr val="0076BF"/>
                </a:solidFill>
                <a:latin typeface="VIC"/>
              </a:rPr>
              <a:t>not record keeping</a:t>
            </a:r>
          </a:p>
          <a:p>
            <a:pPr>
              <a:lnSpc>
                <a:spcPct val="150000"/>
              </a:lnSpc>
            </a:pPr>
            <a:r>
              <a:rPr lang="en-AU" sz="1800" i="0" dirty="0">
                <a:solidFill>
                  <a:srgbClr val="0076BF"/>
                </a:solidFill>
                <a:latin typeface="VIC"/>
              </a:rPr>
              <a:t>lack of signage </a:t>
            </a:r>
            <a:endParaRPr lang="en-AU" sz="1800" i="0" dirty="0">
              <a:solidFill>
                <a:srgbClr val="0076BF"/>
              </a:solidFill>
            </a:endParaRPr>
          </a:p>
          <a:p>
            <a:pPr>
              <a:lnSpc>
                <a:spcPct val="150000"/>
              </a:lnSpc>
            </a:pPr>
            <a:r>
              <a:rPr lang="en-AU" sz="1800" i="0" dirty="0">
                <a:solidFill>
                  <a:srgbClr val="0076BF"/>
                </a:solidFill>
              </a:rPr>
              <a:t>lack of compliance with </a:t>
            </a:r>
            <a:r>
              <a:rPr lang="en-AU" sz="1800" i="0" dirty="0" err="1">
                <a:solidFill>
                  <a:srgbClr val="0076BF"/>
                </a:solidFill>
              </a:rPr>
              <a:t>COVIDSafe</a:t>
            </a:r>
            <a:r>
              <a:rPr lang="en-AU" sz="1800" i="0" dirty="0">
                <a:solidFill>
                  <a:srgbClr val="0076BF"/>
                </a:solidFill>
              </a:rPr>
              <a:t> Plans and </a:t>
            </a:r>
          </a:p>
          <a:p>
            <a:pPr>
              <a:lnSpc>
                <a:spcPct val="150000"/>
              </a:lnSpc>
            </a:pPr>
            <a:r>
              <a:rPr lang="en-AU" sz="1800" i="0" dirty="0">
                <a:solidFill>
                  <a:srgbClr val="0076BF"/>
                </a:solidFill>
              </a:rPr>
              <a:t>inadequate cleaning and hygiene procedures.</a:t>
            </a:r>
          </a:p>
        </p:txBody>
      </p:sp>
    </p:spTree>
    <p:extLst>
      <p:ext uri="{BB962C8B-B14F-4D97-AF65-F5344CB8AC3E}">
        <p14:creationId xmlns:p14="http://schemas.microsoft.com/office/powerpoint/2010/main" val="316790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CFCBC0-7D48-45BD-9846-422022E92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530" y="1639205"/>
            <a:ext cx="6887654" cy="4669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sz="1800" i="0" dirty="0">
                <a:solidFill>
                  <a:srgbClr val="0076BF"/>
                </a:solidFill>
                <a:latin typeface="VIC"/>
              </a:rPr>
              <a:t>Checks of businesses are being conducted across Victoria by officers from DHHS, Worksafe, DJPR </a:t>
            </a:r>
            <a:br>
              <a:rPr lang="en-AU" sz="1800" i="0" dirty="0"/>
            </a:br>
            <a:r>
              <a:rPr lang="en-AU" sz="1800" i="0" dirty="0">
                <a:solidFill>
                  <a:srgbClr val="0076BF"/>
                </a:solidFill>
                <a:latin typeface="VIC"/>
              </a:rPr>
              <a:t>and other government departments</a:t>
            </a:r>
          </a:p>
          <a:p>
            <a:endParaRPr lang="en-AU" sz="1800" i="0" dirty="0">
              <a:solidFill>
                <a:srgbClr val="0076BF"/>
              </a:solidFill>
            </a:endParaRPr>
          </a:p>
          <a:p>
            <a:r>
              <a:rPr lang="en-AU" sz="1800" i="0" dirty="0">
                <a:solidFill>
                  <a:srgbClr val="0076BF"/>
                </a:solidFill>
                <a:latin typeface="VIC"/>
              </a:rPr>
              <a:t>Authorised officers will be in your area this summer checking businesses are complying with the restrictions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4CD2CBD-66E2-B146-97E0-B87DE7445A59}"/>
              </a:ext>
            </a:extLst>
          </p:cNvPr>
          <p:cNvSpPr txBox="1">
            <a:spLocks/>
          </p:cNvSpPr>
          <p:nvPr/>
        </p:nvSpPr>
        <p:spPr>
          <a:xfrm>
            <a:off x="1324290" y="390902"/>
            <a:ext cx="9926568" cy="10532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i="1" kern="1200">
                <a:solidFill>
                  <a:srgbClr val="4472C4"/>
                </a:solidFill>
                <a:latin typeface="VIC" pitchFamily="2" charset="77"/>
                <a:ea typeface="+mj-ea"/>
                <a:cs typeface="+mj-cs"/>
              </a:defRPr>
            </a:lvl1pPr>
          </a:lstStyle>
          <a:p>
            <a:r>
              <a:rPr lang="en-AU" sz="2500" b="1" i="0">
                <a:solidFill>
                  <a:srgbClr val="0076BF"/>
                </a:solidFill>
              </a:rPr>
              <a:t>Compliance checks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DE469778-550A-584D-9A3E-13C478E9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4170" y="437485"/>
            <a:ext cx="960120" cy="9601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24261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B88F53059D0C41B8BDD927F03D4446" ma:contentTypeVersion="11" ma:contentTypeDescription="Create a new document." ma:contentTypeScope="" ma:versionID="1cf440e59130652165fb5cdcdc4c5bb3">
  <xsd:schema xmlns:xsd="http://www.w3.org/2001/XMLSchema" xmlns:xs="http://www.w3.org/2001/XMLSchema" xmlns:p="http://schemas.microsoft.com/office/2006/metadata/properties" xmlns:ns2="bb6bcb6b-7675-4ae9-9ea5-0b4f41d2adbd" xmlns:ns3="1cb54cc9-4ef3-4e87-81de-119443e56d46" targetNamespace="http://schemas.microsoft.com/office/2006/metadata/properties" ma:root="true" ma:fieldsID="af83e1e632d0617843db9d6e40b3c229" ns2:_="" ns3:_="">
    <xsd:import namespace="bb6bcb6b-7675-4ae9-9ea5-0b4f41d2adbd"/>
    <xsd:import namespace="1cb54cc9-4ef3-4e87-81de-119443e56d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bcb6b-7675-4ae9-9ea5-0b4f41d2a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54cc9-4ef3-4e87-81de-119443e56d4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29A527-5257-4E3D-881E-CBA0025DE3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355381-271E-46A9-9EC7-EB4D0300CA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6bcb6b-7675-4ae9-9ea5-0b4f41d2adbd"/>
    <ds:schemaRef ds:uri="1cb54cc9-4ef3-4e87-81de-119443e56d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3B6719-F4AB-4D5F-94BA-ECA462CAE64A}">
  <ds:schemaRefs>
    <ds:schemaRef ds:uri="http://purl.org/dc/terms/"/>
    <ds:schemaRef ds:uri="bb6bcb6b-7675-4ae9-9ea5-0b4f41d2adbd"/>
    <ds:schemaRef ds:uri="1cb54cc9-4ef3-4e87-81de-119443e56d46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1401</Words>
  <Application>Microsoft Office PowerPoint</Application>
  <PresentationFormat>Widescreen</PresentationFormat>
  <Paragraphs>143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VIC</vt:lpstr>
      <vt:lpstr>VIC Medium</vt:lpstr>
      <vt:lpstr>VIC SemiBold</vt:lpstr>
      <vt:lpstr>Office Theme</vt:lpstr>
      <vt:lpstr>   Creating a COVIDSafe Summer  </vt:lpstr>
      <vt:lpstr> AGENDA</vt:lpstr>
      <vt:lpstr>Together we can keep our coast COVIDSafe this summer</vt:lpstr>
      <vt:lpstr>Victoria’s COVIDSafe Summer - key changes to how we work </vt:lpstr>
      <vt:lpstr>  Every business that is open must have a COVIDSafe Plan </vt:lpstr>
      <vt:lpstr>COVIDSafe Summer</vt:lpstr>
      <vt:lpstr>Face mask requirements </vt:lpstr>
      <vt:lpstr>Stopping the complacency creep </vt:lpstr>
      <vt:lpstr>PowerPoint Presentation</vt:lpstr>
      <vt:lpstr>PowerPoint Presentation</vt:lpstr>
      <vt:lpstr>Electronic Record Keeping</vt:lpstr>
      <vt:lpstr>The Victorian Government QR Code Service</vt:lpstr>
      <vt:lpstr>Using the Victorian Government’s new QR code service is easy. </vt:lpstr>
      <vt:lpstr>How does it work?</vt:lpstr>
      <vt:lpstr>Why should I use the Victorian Government’s QR Code Service?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COVIDSafe Summer</dc:title>
  <dc:creator/>
  <cp:lastModifiedBy/>
  <cp:revision>17</cp:revision>
  <dcterms:created xsi:type="dcterms:W3CDTF">2020-12-14T23:26:50Z</dcterms:created>
  <dcterms:modified xsi:type="dcterms:W3CDTF">2020-12-23T02:44:56Z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257e2ab-f512-40e2-9c9a-c64247360765_Enabled">
    <vt:lpwstr>true</vt:lpwstr>
  </property>
  <property fmtid="{D5CDD505-2E9C-101B-9397-08002B2CF9AE}" pid="3" name="MSIP_Label_4257e2ab-f512-40e2-9c9a-c64247360765_SetDate">
    <vt:lpwstr>2020-12-14T23:27:04Z</vt:lpwstr>
  </property>
  <property fmtid="{D5CDD505-2E9C-101B-9397-08002B2CF9AE}" pid="4" name="MSIP_Label_4257e2ab-f512-40e2-9c9a-c64247360765_Method">
    <vt:lpwstr>Privileged</vt:lpwstr>
  </property>
  <property fmtid="{D5CDD505-2E9C-101B-9397-08002B2CF9AE}" pid="5" name="MSIP_Label_4257e2ab-f512-40e2-9c9a-c64247360765_Name">
    <vt:lpwstr>OFFICIAL</vt:lpwstr>
  </property>
  <property fmtid="{D5CDD505-2E9C-101B-9397-08002B2CF9AE}" pid="6" name="MSIP_Label_4257e2ab-f512-40e2-9c9a-c64247360765_SiteId">
    <vt:lpwstr>e8bdd6f7-fc18-4e48-a554-7f547927223b</vt:lpwstr>
  </property>
  <property fmtid="{D5CDD505-2E9C-101B-9397-08002B2CF9AE}" pid="7" name="MSIP_Label_4257e2ab-f512-40e2-9c9a-c64247360765_ActionId">
    <vt:lpwstr>b09a2ae7-4b0e-4bec-82c2-795aeb0b9b1b</vt:lpwstr>
  </property>
  <property fmtid="{D5CDD505-2E9C-101B-9397-08002B2CF9AE}" pid="8" name="MSIP_Label_4257e2ab-f512-40e2-9c9a-c64247360765_ContentBits">
    <vt:lpwstr>2</vt:lpwstr>
  </property>
  <property fmtid="{D5CDD505-2E9C-101B-9397-08002B2CF9AE}" pid="9" name="ContentTypeId">
    <vt:lpwstr>0x0101001BB88F53059D0C41B8BDD927F03D4446</vt:lpwstr>
  </property>
</Properties>
</file>